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 id="266"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20"/>
    <p:restoredTop sz="94666"/>
  </p:normalViewPr>
  <p:slideViewPr>
    <p:cSldViewPr snapToGrid="0" snapToObjects="1">
      <p:cViewPr varScale="1">
        <p:scale>
          <a:sx n="166" d="100"/>
          <a:sy n="166" d="100"/>
        </p:scale>
        <p:origin x="10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839947-7D8A-4044-A772-E18F96D2054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A15EC8A-45A5-B74A-9A6C-385D43E6B8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0D287C8-361F-A84F-A4BA-D0FED0B83FCA}"/>
              </a:ext>
            </a:extLst>
          </p:cNvPr>
          <p:cNvSpPr>
            <a:spLocks noGrp="1"/>
          </p:cNvSpPr>
          <p:nvPr>
            <p:ph type="dt" sz="half" idx="10"/>
          </p:nvPr>
        </p:nvSpPr>
        <p:spPr/>
        <p:txBody>
          <a:bodyPr/>
          <a:lstStyle/>
          <a:p>
            <a:fld id="{5CEFC23F-F6A0-A44D-8F8C-BEEF8DE65B0D}" type="datetimeFigureOut">
              <a:rPr lang="cs-CZ" smtClean="0"/>
              <a:t>30.03.21</a:t>
            </a:fld>
            <a:endParaRPr lang="cs-CZ"/>
          </a:p>
        </p:txBody>
      </p:sp>
      <p:sp>
        <p:nvSpPr>
          <p:cNvPr id="5" name="Zástupný symbol pro zápatí 4">
            <a:extLst>
              <a:ext uri="{FF2B5EF4-FFF2-40B4-BE49-F238E27FC236}">
                <a16:creationId xmlns:a16="http://schemas.microsoft.com/office/drawing/2014/main" id="{61DD3111-87C5-FE4B-87DD-AEE666EFD8F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A8AC774-C511-4547-B61F-D5BA856B22C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876754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6D7316-1196-8443-9524-47A6028449A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5F13151-2C92-5A47-8A27-3BC180221D4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28FE37C-FBF7-324B-98CD-1F327A21C952}"/>
              </a:ext>
            </a:extLst>
          </p:cNvPr>
          <p:cNvSpPr>
            <a:spLocks noGrp="1"/>
          </p:cNvSpPr>
          <p:nvPr>
            <p:ph type="dt" sz="half" idx="10"/>
          </p:nvPr>
        </p:nvSpPr>
        <p:spPr/>
        <p:txBody>
          <a:bodyPr/>
          <a:lstStyle/>
          <a:p>
            <a:fld id="{5CEFC23F-F6A0-A44D-8F8C-BEEF8DE65B0D}" type="datetimeFigureOut">
              <a:rPr lang="cs-CZ" smtClean="0"/>
              <a:t>30.03.21</a:t>
            </a:fld>
            <a:endParaRPr lang="cs-CZ"/>
          </a:p>
        </p:txBody>
      </p:sp>
      <p:sp>
        <p:nvSpPr>
          <p:cNvPr id="5" name="Zástupný symbol pro zápatí 4">
            <a:extLst>
              <a:ext uri="{FF2B5EF4-FFF2-40B4-BE49-F238E27FC236}">
                <a16:creationId xmlns:a16="http://schemas.microsoft.com/office/drawing/2014/main" id="{CF2852AB-07CC-6C46-8B55-F3686EF2CF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E8A86B9-CE3C-5A4E-BCD3-9A2049B82512}"/>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74267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5E3F8E0-0E61-A242-8F47-C37560514A1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EAC25FB-6DD2-934C-90B8-D31E9900956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3C488E6-1C91-EC4E-B072-A6F4C82BDC61}"/>
              </a:ext>
            </a:extLst>
          </p:cNvPr>
          <p:cNvSpPr>
            <a:spLocks noGrp="1"/>
          </p:cNvSpPr>
          <p:nvPr>
            <p:ph type="dt" sz="half" idx="10"/>
          </p:nvPr>
        </p:nvSpPr>
        <p:spPr/>
        <p:txBody>
          <a:bodyPr/>
          <a:lstStyle/>
          <a:p>
            <a:fld id="{5CEFC23F-F6A0-A44D-8F8C-BEEF8DE65B0D}" type="datetimeFigureOut">
              <a:rPr lang="cs-CZ" smtClean="0"/>
              <a:t>30.03.21</a:t>
            </a:fld>
            <a:endParaRPr lang="cs-CZ"/>
          </a:p>
        </p:txBody>
      </p:sp>
      <p:sp>
        <p:nvSpPr>
          <p:cNvPr id="5" name="Zástupný symbol pro zápatí 4">
            <a:extLst>
              <a:ext uri="{FF2B5EF4-FFF2-40B4-BE49-F238E27FC236}">
                <a16:creationId xmlns:a16="http://schemas.microsoft.com/office/drawing/2014/main" id="{043F7E40-6FB7-6446-ACD1-D4C67B2D0D2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7D35737-A406-7547-8A6E-9B35F5C3C25A}"/>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19909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11CE5B-6645-BA43-884E-ECA7599BE40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C78346D-6AA8-714D-A00E-B5B90C198D5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EC6F653-541E-EA4D-A216-6F69D78A3E00}"/>
              </a:ext>
            </a:extLst>
          </p:cNvPr>
          <p:cNvSpPr>
            <a:spLocks noGrp="1"/>
          </p:cNvSpPr>
          <p:nvPr>
            <p:ph type="dt" sz="half" idx="10"/>
          </p:nvPr>
        </p:nvSpPr>
        <p:spPr/>
        <p:txBody>
          <a:bodyPr/>
          <a:lstStyle/>
          <a:p>
            <a:fld id="{5CEFC23F-F6A0-A44D-8F8C-BEEF8DE65B0D}" type="datetimeFigureOut">
              <a:rPr lang="cs-CZ" smtClean="0"/>
              <a:t>30.03.21</a:t>
            </a:fld>
            <a:endParaRPr lang="cs-CZ"/>
          </a:p>
        </p:txBody>
      </p:sp>
      <p:sp>
        <p:nvSpPr>
          <p:cNvPr id="5" name="Zástupný symbol pro zápatí 4">
            <a:extLst>
              <a:ext uri="{FF2B5EF4-FFF2-40B4-BE49-F238E27FC236}">
                <a16:creationId xmlns:a16="http://schemas.microsoft.com/office/drawing/2014/main" id="{FC35C1D4-38FD-6543-99FA-C8F5C2D77FF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F452E6-1EC0-1246-B608-F9293F10B274}"/>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3102963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133F7D-9452-F546-A490-D3000000A60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D1CA43E-E31B-3C4F-8EAF-539CF6A396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203E6BF-37DA-2C42-AFF7-0C1DB44E43F7}"/>
              </a:ext>
            </a:extLst>
          </p:cNvPr>
          <p:cNvSpPr>
            <a:spLocks noGrp="1"/>
          </p:cNvSpPr>
          <p:nvPr>
            <p:ph type="dt" sz="half" idx="10"/>
          </p:nvPr>
        </p:nvSpPr>
        <p:spPr/>
        <p:txBody>
          <a:bodyPr/>
          <a:lstStyle/>
          <a:p>
            <a:fld id="{5CEFC23F-F6A0-A44D-8F8C-BEEF8DE65B0D}" type="datetimeFigureOut">
              <a:rPr lang="cs-CZ" smtClean="0"/>
              <a:t>30.03.21</a:t>
            </a:fld>
            <a:endParaRPr lang="cs-CZ"/>
          </a:p>
        </p:txBody>
      </p:sp>
      <p:sp>
        <p:nvSpPr>
          <p:cNvPr id="5" name="Zástupný symbol pro zápatí 4">
            <a:extLst>
              <a:ext uri="{FF2B5EF4-FFF2-40B4-BE49-F238E27FC236}">
                <a16:creationId xmlns:a16="http://schemas.microsoft.com/office/drawing/2014/main" id="{9B401D89-607F-2E4C-83CB-2AA8FB3D79F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09F9146-1AC0-2C46-B43E-166952FCACB9}"/>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81392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77C18F-3C1C-584F-ADD2-716A2A75108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69A713B-013B-C145-9BB5-3CD71D142B91}"/>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C710D32-92DD-2146-B915-BD52F3A0E3E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4301BAE-B5DD-C940-B033-1A37EEBB0797}"/>
              </a:ext>
            </a:extLst>
          </p:cNvPr>
          <p:cNvSpPr>
            <a:spLocks noGrp="1"/>
          </p:cNvSpPr>
          <p:nvPr>
            <p:ph type="dt" sz="half" idx="10"/>
          </p:nvPr>
        </p:nvSpPr>
        <p:spPr/>
        <p:txBody>
          <a:bodyPr/>
          <a:lstStyle/>
          <a:p>
            <a:fld id="{5CEFC23F-F6A0-A44D-8F8C-BEEF8DE65B0D}" type="datetimeFigureOut">
              <a:rPr lang="cs-CZ" smtClean="0"/>
              <a:t>30.03.21</a:t>
            </a:fld>
            <a:endParaRPr lang="cs-CZ"/>
          </a:p>
        </p:txBody>
      </p:sp>
      <p:sp>
        <p:nvSpPr>
          <p:cNvPr id="6" name="Zástupný symbol pro zápatí 5">
            <a:extLst>
              <a:ext uri="{FF2B5EF4-FFF2-40B4-BE49-F238E27FC236}">
                <a16:creationId xmlns:a16="http://schemas.microsoft.com/office/drawing/2014/main" id="{D153802B-4A84-D44C-A3CE-0CA828C6DD0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7008492-2AA7-CD4D-9654-1946726F5F9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3018812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0A55FA-ED7C-244F-BFB2-503449A3ABF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65CE7E6-CA97-614B-B56E-36E7F1FAE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5DD3339-9DE6-9241-8493-AC6EA805FBF4}"/>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D243394-E98A-F944-BA78-4637E5DE0C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412A819-A298-F240-B578-68B54C3DD2A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CCBFE80-DFD8-1A46-B3D6-A3B01281DD89}"/>
              </a:ext>
            </a:extLst>
          </p:cNvPr>
          <p:cNvSpPr>
            <a:spLocks noGrp="1"/>
          </p:cNvSpPr>
          <p:nvPr>
            <p:ph type="dt" sz="half" idx="10"/>
          </p:nvPr>
        </p:nvSpPr>
        <p:spPr/>
        <p:txBody>
          <a:bodyPr/>
          <a:lstStyle/>
          <a:p>
            <a:fld id="{5CEFC23F-F6A0-A44D-8F8C-BEEF8DE65B0D}" type="datetimeFigureOut">
              <a:rPr lang="cs-CZ" smtClean="0"/>
              <a:t>30.03.21</a:t>
            </a:fld>
            <a:endParaRPr lang="cs-CZ"/>
          </a:p>
        </p:txBody>
      </p:sp>
      <p:sp>
        <p:nvSpPr>
          <p:cNvPr id="8" name="Zástupný symbol pro zápatí 7">
            <a:extLst>
              <a:ext uri="{FF2B5EF4-FFF2-40B4-BE49-F238E27FC236}">
                <a16:creationId xmlns:a16="http://schemas.microsoft.com/office/drawing/2014/main" id="{0EA6F8D3-640E-CC47-A87A-4C2411BCB98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3FBF7DE-21F2-7D41-AB8B-43E0358DD8F2}"/>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221686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A149DE-96A1-A149-ADE6-2C0C8B80166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0CD0364-B78B-8A4B-8618-0D4D38124CDE}"/>
              </a:ext>
            </a:extLst>
          </p:cNvPr>
          <p:cNvSpPr>
            <a:spLocks noGrp="1"/>
          </p:cNvSpPr>
          <p:nvPr>
            <p:ph type="dt" sz="half" idx="10"/>
          </p:nvPr>
        </p:nvSpPr>
        <p:spPr/>
        <p:txBody>
          <a:bodyPr/>
          <a:lstStyle/>
          <a:p>
            <a:fld id="{5CEFC23F-F6A0-A44D-8F8C-BEEF8DE65B0D}" type="datetimeFigureOut">
              <a:rPr lang="cs-CZ" smtClean="0"/>
              <a:t>30.03.21</a:t>
            </a:fld>
            <a:endParaRPr lang="cs-CZ"/>
          </a:p>
        </p:txBody>
      </p:sp>
      <p:sp>
        <p:nvSpPr>
          <p:cNvPr id="4" name="Zástupný symbol pro zápatí 3">
            <a:extLst>
              <a:ext uri="{FF2B5EF4-FFF2-40B4-BE49-F238E27FC236}">
                <a16:creationId xmlns:a16="http://schemas.microsoft.com/office/drawing/2014/main" id="{F66DF358-F28D-544D-B6DD-56171C4BAEC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89F19C8-77D5-DE4F-A088-46A22D1B231C}"/>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2090623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FC48848-16AE-0B4A-8DA3-01DEED0DFD0D}"/>
              </a:ext>
            </a:extLst>
          </p:cNvPr>
          <p:cNvSpPr>
            <a:spLocks noGrp="1"/>
          </p:cNvSpPr>
          <p:nvPr>
            <p:ph type="dt" sz="half" idx="10"/>
          </p:nvPr>
        </p:nvSpPr>
        <p:spPr/>
        <p:txBody>
          <a:bodyPr/>
          <a:lstStyle/>
          <a:p>
            <a:fld id="{5CEFC23F-F6A0-A44D-8F8C-BEEF8DE65B0D}" type="datetimeFigureOut">
              <a:rPr lang="cs-CZ" smtClean="0"/>
              <a:t>30.03.21</a:t>
            </a:fld>
            <a:endParaRPr lang="cs-CZ"/>
          </a:p>
        </p:txBody>
      </p:sp>
      <p:sp>
        <p:nvSpPr>
          <p:cNvPr id="3" name="Zástupný symbol pro zápatí 2">
            <a:extLst>
              <a:ext uri="{FF2B5EF4-FFF2-40B4-BE49-F238E27FC236}">
                <a16:creationId xmlns:a16="http://schemas.microsoft.com/office/drawing/2014/main" id="{4814CD9B-85CA-774A-AABF-803B0052B08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ADC96EA-3B46-004B-B547-32895273249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93996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37C046-5F76-1241-8C99-C912B4BC437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D395E36-8A51-BD49-A2E7-E4EF2B8C62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5CB6A34-4CC7-D143-B08C-53683019EA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7C60AE6-2C75-5C48-92BD-A0560017D57F}"/>
              </a:ext>
            </a:extLst>
          </p:cNvPr>
          <p:cNvSpPr>
            <a:spLocks noGrp="1"/>
          </p:cNvSpPr>
          <p:nvPr>
            <p:ph type="dt" sz="half" idx="10"/>
          </p:nvPr>
        </p:nvSpPr>
        <p:spPr/>
        <p:txBody>
          <a:bodyPr/>
          <a:lstStyle/>
          <a:p>
            <a:fld id="{5CEFC23F-F6A0-A44D-8F8C-BEEF8DE65B0D}" type="datetimeFigureOut">
              <a:rPr lang="cs-CZ" smtClean="0"/>
              <a:t>30.03.21</a:t>
            </a:fld>
            <a:endParaRPr lang="cs-CZ"/>
          </a:p>
        </p:txBody>
      </p:sp>
      <p:sp>
        <p:nvSpPr>
          <p:cNvPr id="6" name="Zástupný symbol pro zápatí 5">
            <a:extLst>
              <a:ext uri="{FF2B5EF4-FFF2-40B4-BE49-F238E27FC236}">
                <a16:creationId xmlns:a16="http://schemas.microsoft.com/office/drawing/2014/main" id="{2B06B237-4972-EB47-B0EE-53F41C05207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6F51FD2-6B5A-614A-B43B-20BEE0377C05}"/>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2671697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B238ED-76CE-C74A-9AE2-CA3D3701936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7B4AD31-0451-9A4C-A456-0721AFBCE2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83CB4F3-ADEB-3C44-8B03-98C01106E4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722F604-C925-7241-BE5F-C11AB4EED1E2}"/>
              </a:ext>
            </a:extLst>
          </p:cNvPr>
          <p:cNvSpPr>
            <a:spLocks noGrp="1"/>
          </p:cNvSpPr>
          <p:nvPr>
            <p:ph type="dt" sz="half" idx="10"/>
          </p:nvPr>
        </p:nvSpPr>
        <p:spPr/>
        <p:txBody>
          <a:bodyPr/>
          <a:lstStyle/>
          <a:p>
            <a:fld id="{5CEFC23F-F6A0-A44D-8F8C-BEEF8DE65B0D}" type="datetimeFigureOut">
              <a:rPr lang="cs-CZ" smtClean="0"/>
              <a:t>30.03.21</a:t>
            </a:fld>
            <a:endParaRPr lang="cs-CZ"/>
          </a:p>
        </p:txBody>
      </p:sp>
      <p:sp>
        <p:nvSpPr>
          <p:cNvPr id="6" name="Zástupný symbol pro zápatí 5">
            <a:extLst>
              <a:ext uri="{FF2B5EF4-FFF2-40B4-BE49-F238E27FC236}">
                <a16:creationId xmlns:a16="http://schemas.microsoft.com/office/drawing/2014/main" id="{BF4D6BC1-EFD6-E74A-9536-123E4119D90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440C4B5-5472-4D46-A5AE-0F8E81CE2413}"/>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875814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2E1EA4B-147F-B74B-AA4E-1A50178318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197941B-AEE2-4B4E-9BAA-2C965DC4F3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E739A17-7DCC-F64C-B5C3-A884E7DEB7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FC23F-F6A0-A44D-8F8C-BEEF8DE65B0D}" type="datetimeFigureOut">
              <a:rPr lang="cs-CZ" smtClean="0"/>
              <a:t>30.03.21</a:t>
            </a:fld>
            <a:endParaRPr lang="cs-CZ"/>
          </a:p>
        </p:txBody>
      </p:sp>
      <p:sp>
        <p:nvSpPr>
          <p:cNvPr id="5" name="Zástupný symbol pro zápatí 4">
            <a:extLst>
              <a:ext uri="{FF2B5EF4-FFF2-40B4-BE49-F238E27FC236}">
                <a16:creationId xmlns:a16="http://schemas.microsoft.com/office/drawing/2014/main" id="{20F03CE1-72E8-DE4E-9434-07CC6B6D44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2CEB546-D670-BB43-87BF-69F2B7DA58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5E76C-857F-9B41-8B37-3828ACC5A662}" type="slidenum">
              <a:rPr lang="cs-CZ" smtClean="0"/>
              <a:t>‹#›</a:t>
            </a:fld>
            <a:endParaRPr lang="cs-CZ"/>
          </a:p>
        </p:txBody>
      </p:sp>
    </p:spTree>
    <p:extLst>
      <p:ext uri="{BB962C8B-B14F-4D97-AF65-F5344CB8AC3E}">
        <p14:creationId xmlns:p14="http://schemas.microsoft.com/office/powerpoint/2010/main" val="571139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3F00E0-CE10-B949-A886-9402B15A44FD}"/>
              </a:ext>
            </a:extLst>
          </p:cNvPr>
          <p:cNvSpPr>
            <a:spLocks noGrp="1"/>
          </p:cNvSpPr>
          <p:nvPr>
            <p:ph type="ctrTitle"/>
          </p:nvPr>
        </p:nvSpPr>
        <p:spPr/>
        <p:txBody>
          <a:bodyPr/>
          <a:lstStyle/>
          <a:p>
            <a:r>
              <a:rPr lang="cs-CZ" dirty="0"/>
              <a:t>Nové knihy I.</a:t>
            </a:r>
          </a:p>
        </p:txBody>
      </p:sp>
      <p:sp>
        <p:nvSpPr>
          <p:cNvPr id="3" name="Podnadpis 2">
            <a:extLst>
              <a:ext uri="{FF2B5EF4-FFF2-40B4-BE49-F238E27FC236}">
                <a16:creationId xmlns:a16="http://schemas.microsoft.com/office/drawing/2014/main" id="{75650000-B95C-3847-A49D-62896EE18A43}"/>
              </a:ext>
            </a:extLst>
          </p:cNvPr>
          <p:cNvSpPr>
            <a:spLocks noGrp="1"/>
          </p:cNvSpPr>
          <p:nvPr>
            <p:ph type="subTitle" idx="1"/>
          </p:nvPr>
        </p:nvSpPr>
        <p:spPr>
          <a:xfrm>
            <a:off x="1524000" y="3602037"/>
            <a:ext cx="9144000" cy="1653841"/>
          </a:xfrm>
        </p:spPr>
        <p:txBody>
          <a:bodyPr/>
          <a:lstStyle/>
          <a:p>
            <a:r>
              <a:rPr lang="cs-CZ" dirty="0"/>
              <a:t>ŠKOLNÍ KNIHOVNA</a:t>
            </a:r>
          </a:p>
          <a:p>
            <a:r>
              <a:rPr lang="cs-CZ" dirty="0"/>
              <a:t>Otevírací doba: </a:t>
            </a:r>
            <a:br>
              <a:rPr lang="cs-CZ" dirty="0"/>
            </a:br>
            <a:r>
              <a:rPr lang="cs-CZ" dirty="0"/>
              <a:t>středa 9 – 15 hod.</a:t>
            </a:r>
          </a:p>
        </p:txBody>
      </p:sp>
      <p:pic>
        <p:nvPicPr>
          <p:cNvPr id="1026" name="Picture 2">
            <a:extLst>
              <a:ext uri="{FF2B5EF4-FFF2-40B4-BE49-F238E27FC236}">
                <a16:creationId xmlns:a16="http://schemas.microsoft.com/office/drawing/2014/main" id="{ED7AF50F-4AC0-5946-9F13-A7201123D7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435" y="424451"/>
            <a:ext cx="2185684" cy="93970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A0A866D2-086B-AC48-8A5F-905B0A3A28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0463" y="424451"/>
            <a:ext cx="975474" cy="975474"/>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34D4929A-B39B-144E-9923-97272A1437D3}"/>
              </a:ext>
            </a:extLst>
          </p:cNvPr>
          <p:cNvSpPr txBox="1"/>
          <p:nvPr/>
        </p:nvSpPr>
        <p:spPr>
          <a:xfrm>
            <a:off x="4149378" y="660956"/>
            <a:ext cx="3724096" cy="369332"/>
          </a:xfrm>
          <a:prstGeom prst="rect">
            <a:avLst/>
          </a:prstGeom>
          <a:noFill/>
        </p:spPr>
        <p:txBody>
          <a:bodyPr wrap="none" rtlCol="0">
            <a:spAutoFit/>
          </a:bodyPr>
          <a:lstStyle/>
          <a:p>
            <a:r>
              <a:rPr lang="cs-CZ" dirty="0"/>
              <a:t>Gymnázium, Praha 9, Litoměřická 726</a:t>
            </a:r>
          </a:p>
        </p:txBody>
      </p:sp>
      <p:sp>
        <p:nvSpPr>
          <p:cNvPr id="5" name="TextovéPole 4">
            <a:extLst>
              <a:ext uri="{FF2B5EF4-FFF2-40B4-BE49-F238E27FC236}">
                <a16:creationId xmlns:a16="http://schemas.microsoft.com/office/drawing/2014/main" id="{797B72CA-F1B1-AE49-9D31-D3372991632A}"/>
              </a:ext>
            </a:extLst>
          </p:cNvPr>
          <p:cNvSpPr txBox="1"/>
          <p:nvPr/>
        </p:nvSpPr>
        <p:spPr>
          <a:xfrm>
            <a:off x="10260922" y="6064217"/>
            <a:ext cx="1225015" cy="369332"/>
          </a:xfrm>
          <a:prstGeom prst="rect">
            <a:avLst/>
          </a:prstGeom>
          <a:noFill/>
        </p:spPr>
        <p:txBody>
          <a:bodyPr wrap="none" rtlCol="0">
            <a:spAutoFit/>
          </a:bodyPr>
          <a:lstStyle/>
          <a:p>
            <a:r>
              <a:rPr lang="cs-CZ" dirty="0"/>
              <a:t>30. 3. 2021</a:t>
            </a:r>
          </a:p>
        </p:txBody>
      </p:sp>
    </p:spTree>
    <p:extLst>
      <p:ext uri="{BB962C8B-B14F-4D97-AF65-F5344CB8AC3E}">
        <p14:creationId xmlns:p14="http://schemas.microsoft.com/office/powerpoint/2010/main" val="1409482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949185-43A3-BA4B-BD7C-EDD5A912792C}"/>
              </a:ext>
            </a:extLst>
          </p:cNvPr>
          <p:cNvSpPr>
            <a:spLocks noGrp="1"/>
          </p:cNvSpPr>
          <p:nvPr>
            <p:ph type="title"/>
          </p:nvPr>
        </p:nvSpPr>
        <p:spPr/>
        <p:txBody>
          <a:bodyPr>
            <a:normAutofit fontScale="90000"/>
          </a:bodyPr>
          <a:lstStyle/>
          <a:p>
            <a:br>
              <a:rPr lang="cs-CZ" dirty="0"/>
            </a:br>
            <a:r>
              <a:rPr lang="cs-CZ" dirty="0"/>
              <a:t>Daniel </a:t>
            </a:r>
            <a:r>
              <a:rPr lang="cs-CZ" dirty="0" err="1"/>
              <a:t>Keyes</a:t>
            </a:r>
            <a:r>
              <a:rPr lang="cs-CZ" dirty="0"/>
              <a:t>  - </a:t>
            </a:r>
            <a:r>
              <a:rPr lang="cs-CZ" b="1" dirty="0" err="1"/>
              <a:t>Růže</a:t>
            </a:r>
            <a:r>
              <a:rPr lang="cs-CZ" b="1" dirty="0"/>
              <a:t> pro </a:t>
            </a:r>
            <a:r>
              <a:rPr lang="cs-CZ" b="1" dirty="0" err="1"/>
              <a:t>Algernon</a:t>
            </a:r>
            <a:br>
              <a:rPr lang="cs-CZ" dirty="0"/>
            </a:br>
            <a:endParaRPr lang="cs-CZ" dirty="0"/>
          </a:p>
        </p:txBody>
      </p:sp>
      <p:sp>
        <p:nvSpPr>
          <p:cNvPr id="3" name="Zástupný obsah 2">
            <a:extLst>
              <a:ext uri="{FF2B5EF4-FFF2-40B4-BE49-F238E27FC236}">
                <a16:creationId xmlns:a16="http://schemas.microsoft.com/office/drawing/2014/main" id="{FF05FA5C-255F-CD48-8A43-FFC54FD7DA73}"/>
              </a:ext>
            </a:extLst>
          </p:cNvPr>
          <p:cNvSpPr>
            <a:spLocks noGrp="1"/>
          </p:cNvSpPr>
          <p:nvPr>
            <p:ph idx="1"/>
          </p:nvPr>
        </p:nvSpPr>
        <p:spPr>
          <a:xfrm>
            <a:off x="838200" y="1825625"/>
            <a:ext cx="9512300" cy="4351338"/>
          </a:xfrm>
        </p:spPr>
        <p:txBody>
          <a:bodyPr/>
          <a:lstStyle/>
          <a:p>
            <a:pPr marL="0" indent="0">
              <a:buNone/>
            </a:pPr>
            <a:r>
              <a:rPr lang="cs-CZ" dirty="0"/>
              <a:t>S více než pěti miliony prodaných výtisků jsou Růže pro </a:t>
            </a:r>
            <a:r>
              <a:rPr lang="cs-CZ" dirty="0" err="1"/>
              <a:t>Algernon</a:t>
            </a:r>
            <a:r>
              <a:rPr lang="cs-CZ" dirty="0"/>
              <a:t> stále oblíbeným a dnes už klasickým příběhem o mentálně postiženém muži, jehož cesta za získáním vytoužené inteligence je spjata s osudy neobyčejné laboratorní myšky </a:t>
            </a:r>
            <a:r>
              <a:rPr lang="cs-CZ" dirty="0" err="1"/>
              <a:t>Algernon</a:t>
            </a:r>
            <a:r>
              <a:rPr lang="cs-CZ" dirty="0"/>
              <a:t>. Formou deníkových zápisů nám Charlie odhaluje své nitro poté, co mu operace mozku navýší IQ a zcela promění jeho dosavadní život. Charlieho inteligence se postupně navyšuje natolik, až předčí veškerá očekávání lékařů. Experiment lze považovat za vědecký průlom nepředstavitelné důležitosti až do doby, než Charlieho předchůdkyně </a:t>
            </a:r>
            <a:r>
              <a:rPr lang="cs-CZ" dirty="0" err="1"/>
              <a:t>Algernon</a:t>
            </a:r>
            <a:r>
              <a:rPr lang="cs-CZ" dirty="0"/>
              <a:t> začne nenadále vykazovat prudké zhoršení. Stane se totéž i Charliemu?</a:t>
            </a:r>
          </a:p>
        </p:txBody>
      </p:sp>
      <p:pic>
        <p:nvPicPr>
          <p:cNvPr id="8194" name="Picture 2" descr="Růže pro Algernon - Daniel Keyes | Databáze knih">
            <a:extLst>
              <a:ext uri="{FF2B5EF4-FFF2-40B4-BE49-F238E27FC236}">
                <a16:creationId xmlns:a16="http://schemas.microsoft.com/office/drawing/2014/main" id="{AD0F694B-4400-FF40-9563-22EC94976F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50500" y="0"/>
            <a:ext cx="1841500" cy="260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8838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62441C-0B2D-3C4C-9919-2BA516666FE8}"/>
              </a:ext>
            </a:extLst>
          </p:cNvPr>
          <p:cNvSpPr>
            <a:spLocks noGrp="1"/>
          </p:cNvSpPr>
          <p:nvPr>
            <p:ph type="title"/>
          </p:nvPr>
        </p:nvSpPr>
        <p:spPr/>
        <p:txBody>
          <a:bodyPr>
            <a:normAutofit fontScale="90000"/>
          </a:bodyPr>
          <a:lstStyle/>
          <a:p>
            <a:br>
              <a:rPr lang="cs-CZ" dirty="0"/>
            </a:br>
            <a:r>
              <a:rPr lang="cs-CZ" dirty="0"/>
              <a:t>Karin Lednická  - </a:t>
            </a:r>
            <a:r>
              <a:rPr lang="cs-CZ" b="1" dirty="0" err="1"/>
              <a:t>Šikmy</a:t>
            </a:r>
            <a:r>
              <a:rPr lang="cs-CZ" b="1" dirty="0"/>
              <a:t>́ kostel</a:t>
            </a:r>
            <a:br>
              <a:rPr lang="cs-CZ" dirty="0"/>
            </a:br>
            <a:endParaRPr lang="cs-CZ" dirty="0"/>
          </a:p>
        </p:txBody>
      </p:sp>
      <p:sp>
        <p:nvSpPr>
          <p:cNvPr id="3" name="Zástupný obsah 2">
            <a:extLst>
              <a:ext uri="{FF2B5EF4-FFF2-40B4-BE49-F238E27FC236}">
                <a16:creationId xmlns:a16="http://schemas.microsoft.com/office/drawing/2014/main" id="{B4D2414A-16FE-0E4F-939E-47F5F70EA71D}"/>
              </a:ext>
            </a:extLst>
          </p:cNvPr>
          <p:cNvSpPr>
            <a:spLocks noGrp="1"/>
          </p:cNvSpPr>
          <p:nvPr>
            <p:ph idx="1"/>
          </p:nvPr>
        </p:nvSpPr>
        <p:spPr>
          <a:xfrm>
            <a:off x="838200" y="1825625"/>
            <a:ext cx="9601200" cy="4351338"/>
          </a:xfrm>
        </p:spPr>
        <p:txBody>
          <a:bodyPr>
            <a:normAutofit fontScale="92500" lnSpcReduction="10000"/>
          </a:bodyPr>
          <a:lstStyle/>
          <a:p>
            <a:pPr marL="0" indent="0">
              <a:buNone/>
            </a:pPr>
            <a:r>
              <a:rPr lang="cs-CZ" dirty="0"/>
              <a:t>Románová kronika ztraceného města. Podtitul knihy lapidárně shrnuje příběh o někdejší pastevecké vesnici, která vystavěla svůj rozkvět na těžbě uhlí, aby o století později zašla na úbytě - také kvůli těžbě uhlí. Dnes už z výstavních budov a vznosné katedrály nezbylo nic. Jen šikmý kostel, který strmě a varovně ční do pusté krajiny. </a:t>
            </a:r>
            <a:br>
              <a:rPr lang="cs-CZ" dirty="0"/>
            </a:br>
            <a:r>
              <a:rPr lang="cs-CZ" dirty="0"/>
              <a:t>Kniha začíná obrovským důlním neštěstím roku 1894, které drsně zasáhlo do života obyvatel celého kraje. Patří mezi ně i hrdinové této knihy, jejichž pohnuté osudy můžeme po následující čtvrtstoletí sledovat.</a:t>
            </a:r>
            <a:br>
              <a:rPr lang="cs-CZ" dirty="0"/>
            </a:br>
            <a:r>
              <a:rPr lang="cs-CZ" dirty="0"/>
              <a:t>Barbora, Julka a </a:t>
            </a:r>
            <a:r>
              <a:rPr lang="cs-CZ" dirty="0" err="1"/>
              <a:t>Ludwik</a:t>
            </a:r>
            <a:r>
              <a:rPr lang="cs-CZ" dirty="0"/>
              <a:t> jsou představiteli tří naprosto odlišných dějových linií, které se však na mnoha místech proplétají a vytvářejí plastický obraz polozapomenutých časů, jejichž drsnost je pro dnešního čtenáře v mnoha ohledech téměř nepředstavitelná.</a:t>
            </a:r>
          </a:p>
        </p:txBody>
      </p:sp>
      <p:pic>
        <p:nvPicPr>
          <p:cNvPr id="10242" name="Picture 2" descr="Šikmý kostel bazar | Databáze knih">
            <a:extLst>
              <a:ext uri="{FF2B5EF4-FFF2-40B4-BE49-F238E27FC236}">
                <a16:creationId xmlns:a16="http://schemas.microsoft.com/office/drawing/2014/main" id="{91DB777F-8D3C-A341-B3AF-F7BC8BC90B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9400" y="0"/>
            <a:ext cx="17526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413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F9F52C-AD26-4347-97EB-0919C4CF2431}"/>
              </a:ext>
            </a:extLst>
          </p:cNvPr>
          <p:cNvSpPr>
            <a:spLocks noGrp="1"/>
          </p:cNvSpPr>
          <p:nvPr>
            <p:ph type="title"/>
          </p:nvPr>
        </p:nvSpPr>
        <p:spPr/>
        <p:txBody>
          <a:bodyPr>
            <a:normAutofit fontScale="90000"/>
          </a:bodyPr>
          <a:lstStyle/>
          <a:p>
            <a:br>
              <a:rPr lang="cs-CZ" dirty="0"/>
            </a:br>
            <a:r>
              <a:rPr lang="cs-CZ" dirty="0"/>
              <a:t>Alexandra </a:t>
            </a:r>
            <a:r>
              <a:rPr lang="cs-CZ" dirty="0" err="1"/>
              <a:t>Salmela</a:t>
            </a:r>
            <a:r>
              <a:rPr lang="cs-CZ" dirty="0"/>
              <a:t> – </a:t>
            </a:r>
            <a:r>
              <a:rPr lang="cs-CZ" b="1" dirty="0"/>
              <a:t>Antihrdina  </a:t>
            </a:r>
            <a:br>
              <a:rPr lang="cs-CZ" b="1" dirty="0">
                <a:effectLst/>
              </a:rPr>
            </a:br>
            <a:endParaRPr lang="cs-CZ" b="1" dirty="0"/>
          </a:p>
        </p:txBody>
      </p:sp>
      <p:sp>
        <p:nvSpPr>
          <p:cNvPr id="3" name="Zástupný obsah 2">
            <a:extLst>
              <a:ext uri="{FF2B5EF4-FFF2-40B4-BE49-F238E27FC236}">
                <a16:creationId xmlns:a16="http://schemas.microsoft.com/office/drawing/2014/main" id="{8820A1F2-A94E-8847-91AE-71F7CB4ECBA5}"/>
              </a:ext>
            </a:extLst>
          </p:cNvPr>
          <p:cNvSpPr>
            <a:spLocks noGrp="1"/>
          </p:cNvSpPr>
          <p:nvPr>
            <p:ph idx="1"/>
          </p:nvPr>
        </p:nvSpPr>
        <p:spPr>
          <a:xfrm>
            <a:off x="838200" y="1825625"/>
            <a:ext cx="9474200" cy="4351338"/>
          </a:xfrm>
        </p:spPr>
        <p:txBody>
          <a:bodyPr>
            <a:normAutofit/>
          </a:bodyPr>
          <a:lstStyle/>
          <a:p>
            <a:pPr marL="0" indent="0">
              <a:buNone/>
            </a:pPr>
            <a:r>
              <a:rPr lang="cs-CZ" dirty="0"/>
              <a:t>Místní legendy pateticky opěvují statečnou zakladatelku </a:t>
            </a:r>
            <a:br>
              <a:rPr lang="cs-CZ" dirty="0"/>
            </a:br>
            <a:r>
              <a:rPr lang="cs-CZ" dirty="0" err="1"/>
              <a:t>Směrodárkyni</a:t>
            </a:r>
            <a:r>
              <a:rPr lang="cs-CZ" dirty="0"/>
              <a:t>, hrdinku, díky níž se utopie stala skutečností. Ale nechová se tato společnost spíš jako diktatura? A nakolik jsou </a:t>
            </a:r>
            <a:br>
              <a:rPr lang="cs-CZ" dirty="0"/>
            </a:br>
            <a:r>
              <a:rPr lang="cs-CZ" dirty="0"/>
              <a:t>legendy pravdivé? </a:t>
            </a:r>
            <a:br>
              <a:rPr lang="cs-CZ" dirty="0"/>
            </a:br>
            <a:r>
              <a:rPr lang="cs-CZ" dirty="0"/>
              <a:t>Antihrdina je kniha o cynismu i naději, o ztrátě ideálů i slepé důvěře, o zvrácené mateřské lásce a hledání ztraceného syna, o cestě, stromech, ale zejména o hrdinech. Existuje ještě hrdinství a má vůbec nějaký smysl?</a:t>
            </a:r>
            <a:br>
              <a:rPr lang="cs-CZ" dirty="0"/>
            </a:br>
            <a:endParaRPr lang="cs-CZ" dirty="0"/>
          </a:p>
        </p:txBody>
      </p:sp>
      <p:pic>
        <p:nvPicPr>
          <p:cNvPr id="1026" name="Picture 2" descr="Větrné mlýny Alexandra Salmela, Antihrdina">
            <a:extLst>
              <a:ext uri="{FF2B5EF4-FFF2-40B4-BE49-F238E27FC236}">
                <a16:creationId xmlns:a16="http://schemas.microsoft.com/office/drawing/2014/main" id="{F75DB6A8-E3CD-204A-95DC-B52898A69F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12400" y="0"/>
            <a:ext cx="18796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7603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EA2F5-4EA5-8448-8310-248CAAE30E2E}"/>
              </a:ext>
            </a:extLst>
          </p:cNvPr>
          <p:cNvSpPr>
            <a:spLocks noGrp="1"/>
          </p:cNvSpPr>
          <p:nvPr>
            <p:ph type="title"/>
          </p:nvPr>
        </p:nvSpPr>
        <p:spPr>
          <a:xfrm>
            <a:off x="838200" y="595901"/>
            <a:ext cx="10515600" cy="1094787"/>
          </a:xfrm>
        </p:spPr>
        <p:txBody>
          <a:bodyPr>
            <a:normAutofit fontScale="90000"/>
          </a:bodyPr>
          <a:lstStyle/>
          <a:p>
            <a:br>
              <a:rPr lang="cs-CZ" dirty="0"/>
            </a:br>
            <a:br>
              <a:rPr lang="cs-CZ" dirty="0"/>
            </a:br>
            <a:r>
              <a:rPr lang="cs-CZ" dirty="0" err="1"/>
              <a:t>Joanne</a:t>
            </a:r>
            <a:r>
              <a:rPr lang="cs-CZ" dirty="0"/>
              <a:t> K. </a:t>
            </a:r>
            <a:r>
              <a:rPr lang="cs-CZ" dirty="0" err="1"/>
              <a:t>Rowlingova</a:t>
            </a:r>
            <a:r>
              <a:rPr lang="cs-CZ" dirty="0"/>
              <a:t>́  - </a:t>
            </a:r>
            <a:r>
              <a:rPr lang="cs-CZ" b="1" dirty="0"/>
              <a:t>Bajky Barda </a:t>
            </a:r>
            <a:r>
              <a:rPr lang="cs-CZ" b="1" dirty="0" err="1"/>
              <a:t>Beedleho</a:t>
            </a:r>
            <a:r>
              <a:rPr lang="cs-CZ" b="1" dirty="0"/>
              <a:t> </a:t>
            </a:r>
            <a:br>
              <a:rPr lang="cs-CZ" dirty="0">
                <a:effectLst/>
              </a:rPr>
            </a:br>
            <a:br>
              <a:rPr lang="cs-CZ" dirty="0">
                <a:effectLst/>
              </a:rPr>
            </a:br>
            <a:endParaRPr lang="cs-CZ" dirty="0"/>
          </a:p>
        </p:txBody>
      </p:sp>
      <p:sp>
        <p:nvSpPr>
          <p:cNvPr id="3" name="Zástupný obsah 2">
            <a:extLst>
              <a:ext uri="{FF2B5EF4-FFF2-40B4-BE49-F238E27FC236}">
                <a16:creationId xmlns:a16="http://schemas.microsoft.com/office/drawing/2014/main" id="{7AD15DA2-9903-3A4F-ACD0-B2F04F0EF667}"/>
              </a:ext>
            </a:extLst>
          </p:cNvPr>
          <p:cNvSpPr>
            <a:spLocks noGrp="1"/>
          </p:cNvSpPr>
          <p:nvPr>
            <p:ph idx="1"/>
          </p:nvPr>
        </p:nvSpPr>
        <p:spPr>
          <a:xfrm>
            <a:off x="838200" y="1825625"/>
            <a:ext cx="9512300" cy="4351338"/>
          </a:xfrm>
        </p:spPr>
        <p:txBody>
          <a:bodyPr/>
          <a:lstStyle/>
          <a:p>
            <a:pPr marL="0" indent="0">
              <a:buNone/>
            </a:pPr>
            <a:r>
              <a:rPr lang="cs-CZ" dirty="0"/>
              <a:t>Od té doby, kdy bard </a:t>
            </a:r>
            <a:r>
              <a:rPr lang="cs-CZ" dirty="0" err="1"/>
              <a:t>Beedle</a:t>
            </a:r>
            <a:r>
              <a:rPr lang="cs-CZ" dirty="0"/>
              <a:t> v patnáctém století poprvé přiložil </a:t>
            </a:r>
            <a:br>
              <a:rPr lang="cs-CZ" dirty="0"/>
            </a:br>
            <a:r>
              <a:rPr lang="cs-CZ" dirty="0"/>
              <a:t>brk na pergamen, si jeho bajky zamilovaly celé generace </a:t>
            </a:r>
            <a:br>
              <a:rPr lang="cs-CZ" dirty="0"/>
            </a:br>
            <a:r>
              <a:rPr lang="cs-CZ" dirty="0"/>
              <a:t>čarodějek a kouzelníků. Pohádky, které zná každé kouzelnické </a:t>
            </a:r>
            <a:br>
              <a:rPr lang="cs-CZ" dirty="0"/>
            </a:br>
            <a:r>
              <a:rPr lang="cs-CZ" dirty="0"/>
              <a:t>dítě, dokonce zachránily život </a:t>
            </a:r>
            <a:r>
              <a:rPr lang="cs-CZ" dirty="0" err="1"/>
              <a:t>Harrymu</a:t>
            </a:r>
            <a:r>
              <a:rPr lang="cs-CZ" dirty="0"/>
              <a:t> </a:t>
            </a:r>
            <a:r>
              <a:rPr lang="cs-CZ" dirty="0" err="1"/>
              <a:t>Potterovi</a:t>
            </a:r>
            <a:r>
              <a:rPr lang="cs-CZ" dirty="0"/>
              <a:t> v boji proti lordu </a:t>
            </a:r>
            <a:r>
              <a:rPr lang="cs-CZ" dirty="0" err="1"/>
              <a:t>Voldemortovi</a:t>
            </a:r>
            <a:r>
              <a:rPr lang="cs-CZ" dirty="0"/>
              <a:t>. Pět čarovných příběhů doprovázejí vtipné </a:t>
            </a:r>
            <a:br>
              <a:rPr lang="cs-CZ" dirty="0"/>
            </a:br>
            <a:r>
              <a:rPr lang="cs-CZ" dirty="0"/>
              <a:t>a moudré poznámky profesora </a:t>
            </a:r>
            <a:r>
              <a:rPr lang="cs-CZ" dirty="0" err="1"/>
              <a:t>Albuse</a:t>
            </a:r>
            <a:r>
              <a:rPr lang="cs-CZ" dirty="0"/>
              <a:t> </a:t>
            </a:r>
            <a:r>
              <a:rPr lang="cs-CZ" dirty="0" err="1"/>
              <a:t>Brumbála</a:t>
            </a:r>
            <a:r>
              <a:rPr lang="cs-CZ" dirty="0"/>
              <a:t> a ilustrace nadaného </a:t>
            </a:r>
            <a:r>
              <a:rPr lang="cs-CZ" dirty="0" err="1"/>
              <a:t>mudly</a:t>
            </a:r>
            <a:r>
              <a:rPr lang="cs-CZ" dirty="0"/>
              <a:t> a trojnásobného držitele medaile Kate </a:t>
            </a:r>
            <a:r>
              <a:rPr lang="cs-CZ" dirty="0" err="1"/>
              <a:t>Greenawayové</a:t>
            </a:r>
            <a:r>
              <a:rPr lang="cs-CZ" dirty="0"/>
              <a:t> </a:t>
            </a:r>
            <a:r>
              <a:rPr lang="cs-CZ" dirty="0" err="1"/>
              <a:t>Chrise</a:t>
            </a:r>
            <a:r>
              <a:rPr lang="cs-CZ" dirty="0"/>
              <a:t> </a:t>
            </a:r>
            <a:r>
              <a:rPr lang="cs-CZ" dirty="0" err="1"/>
              <a:t>Riddella</a:t>
            </a:r>
            <a:r>
              <a:rPr lang="cs-CZ" dirty="0"/>
              <a:t>.</a:t>
            </a:r>
          </a:p>
        </p:txBody>
      </p:sp>
      <p:pic>
        <p:nvPicPr>
          <p:cNvPr id="2050" name="Picture 2" descr="Bajky barda Beedleho - Joanne K. Rowlingová | Knihy Dobrovský">
            <a:extLst>
              <a:ext uri="{FF2B5EF4-FFF2-40B4-BE49-F238E27FC236}">
                <a16:creationId xmlns:a16="http://schemas.microsoft.com/office/drawing/2014/main" id="{5BAB1D56-BC78-0C46-AACF-6809186655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50500" y="0"/>
            <a:ext cx="18415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679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FCC805-8D5D-B34D-A692-E8DDC25AF6DD}"/>
              </a:ext>
            </a:extLst>
          </p:cNvPr>
          <p:cNvSpPr>
            <a:spLocks noGrp="1"/>
          </p:cNvSpPr>
          <p:nvPr>
            <p:ph type="title"/>
          </p:nvPr>
        </p:nvSpPr>
        <p:spPr/>
        <p:txBody>
          <a:bodyPr>
            <a:normAutofit fontScale="90000"/>
          </a:bodyPr>
          <a:lstStyle/>
          <a:p>
            <a:br>
              <a:rPr lang="cs-CZ" dirty="0"/>
            </a:br>
            <a:br>
              <a:rPr lang="cs-CZ" dirty="0"/>
            </a:br>
            <a:br>
              <a:rPr lang="cs-CZ" dirty="0"/>
            </a:br>
            <a:r>
              <a:rPr lang="cs-CZ" dirty="0"/>
              <a:t>Paolo </a:t>
            </a:r>
            <a:r>
              <a:rPr lang="cs-CZ" dirty="0" err="1"/>
              <a:t>Giordano</a:t>
            </a:r>
            <a:r>
              <a:rPr lang="cs-CZ" dirty="0"/>
              <a:t>  - </a:t>
            </a:r>
            <a:r>
              <a:rPr lang="cs-CZ" b="1" dirty="0" err="1"/>
              <a:t>Dobývání</a:t>
            </a:r>
            <a:r>
              <a:rPr lang="cs-CZ" b="1" dirty="0"/>
              <a:t> nebe</a:t>
            </a:r>
            <a:br>
              <a:rPr lang="cs-CZ" dirty="0">
                <a:effectLst/>
              </a:rPr>
            </a:br>
            <a:br>
              <a:rPr lang="cs-CZ" dirty="0">
                <a:effectLst/>
              </a:rPr>
            </a:br>
            <a:br>
              <a:rPr lang="cs-CZ" dirty="0">
                <a:effectLst/>
              </a:rPr>
            </a:br>
            <a:endParaRPr lang="cs-CZ" dirty="0"/>
          </a:p>
        </p:txBody>
      </p:sp>
      <p:sp>
        <p:nvSpPr>
          <p:cNvPr id="3" name="Zástupný obsah 2">
            <a:extLst>
              <a:ext uri="{FF2B5EF4-FFF2-40B4-BE49-F238E27FC236}">
                <a16:creationId xmlns:a16="http://schemas.microsoft.com/office/drawing/2014/main" id="{7C10EA3F-B236-0D45-A3D1-F4955A8CB346}"/>
              </a:ext>
            </a:extLst>
          </p:cNvPr>
          <p:cNvSpPr>
            <a:spLocks noGrp="1"/>
          </p:cNvSpPr>
          <p:nvPr>
            <p:ph idx="1"/>
          </p:nvPr>
        </p:nvSpPr>
        <p:spPr>
          <a:xfrm>
            <a:off x="838200" y="1825625"/>
            <a:ext cx="9486900" cy="4351338"/>
          </a:xfrm>
        </p:spPr>
        <p:txBody>
          <a:bodyPr/>
          <a:lstStyle/>
          <a:p>
            <a:pPr marL="0" indent="0">
              <a:buNone/>
            </a:pPr>
            <a:r>
              <a:rPr lang="cs-CZ" dirty="0"/>
              <a:t>Protagonisty příběhu je čtveřice mladých lidí, tři chlapci a jedna dívka, jejichž osudy sledujeme od puberty přibližně do Kristových let, kdy všichni sklízejí plody svých mladických postojů a rozhodnutí. Bern, Nicola, </a:t>
            </a:r>
            <a:r>
              <a:rPr lang="cs-CZ" dirty="0" err="1"/>
              <a:t>Tommaso</a:t>
            </a:r>
            <a:r>
              <a:rPr lang="cs-CZ" dirty="0"/>
              <a:t> a Teresa patří ke generaci autora románu, ke generaci, která se potácí mezi radikálním a militantním </a:t>
            </a:r>
            <a:r>
              <a:rPr lang="cs-CZ" dirty="0" err="1"/>
              <a:t>antikonzumerismem</a:t>
            </a:r>
            <a:r>
              <a:rPr lang="cs-CZ" dirty="0"/>
              <a:t> a konzumním nihilismem, často však bez schopnosti čelit důsledkům svých voleb.</a:t>
            </a:r>
          </a:p>
        </p:txBody>
      </p:sp>
      <p:pic>
        <p:nvPicPr>
          <p:cNvPr id="3074" name="Picture 2" descr="Dobývání nebe - Paolo Giordano | Databáze knih">
            <a:extLst>
              <a:ext uri="{FF2B5EF4-FFF2-40B4-BE49-F238E27FC236}">
                <a16:creationId xmlns:a16="http://schemas.microsoft.com/office/drawing/2014/main" id="{9DFD17EB-045D-4A4F-BC8A-F42EAF6ED8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25100" y="0"/>
            <a:ext cx="1866900" cy="2959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9096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5D7302-1AF3-7948-89CF-14011F51AA52}"/>
              </a:ext>
            </a:extLst>
          </p:cNvPr>
          <p:cNvSpPr>
            <a:spLocks noGrp="1"/>
          </p:cNvSpPr>
          <p:nvPr>
            <p:ph type="title"/>
          </p:nvPr>
        </p:nvSpPr>
        <p:spPr/>
        <p:txBody>
          <a:bodyPr>
            <a:normAutofit fontScale="90000"/>
          </a:bodyPr>
          <a:lstStyle/>
          <a:p>
            <a:br>
              <a:rPr lang="cs-CZ" dirty="0"/>
            </a:br>
            <a:br>
              <a:rPr lang="cs-CZ" dirty="0"/>
            </a:br>
            <a:r>
              <a:rPr lang="cs-CZ" dirty="0"/>
              <a:t>J. R. R. Tolkien  - </a:t>
            </a:r>
            <a:r>
              <a:rPr lang="cs-CZ" b="1" dirty="0" err="1"/>
              <a:t>Húrinovy</a:t>
            </a:r>
            <a:r>
              <a:rPr lang="cs-CZ" b="1" dirty="0"/>
              <a:t> </a:t>
            </a:r>
            <a:r>
              <a:rPr lang="cs-CZ" b="1" dirty="0" err="1"/>
              <a:t>děti</a:t>
            </a:r>
            <a:br>
              <a:rPr lang="cs-CZ" dirty="0"/>
            </a:br>
            <a:br>
              <a:rPr lang="cs-CZ" dirty="0">
                <a:effectLst/>
              </a:rPr>
            </a:br>
            <a:endParaRPr lang="cs-CZ" dirty="0"/>
          </a:p>
        </p:txBody>
      </p:sp>
      <p:sp>
        <p:nvSpPr>
          <p:cNvPr id="3" name="Zástupný obsah 2">
            <a:extLst>
              <a:ext uri="{FF2B5EF4-FFF2-40B4-BE49-F238E27FC236}">
                <a16:creationId xmlns:a16="http://schemas.microsoft.com/office/drawing/2014/main" id="{D5B093FE-8057-0344-9BBD-EA5E81863BC8}"/>
              </a:ext>
            </a:extLst>
          </p:cNvPr>
          <p:cNvSpPr>
            <a:spLocks noGrp="1"/>
          </p:cNvSpPr>
          <p:nvPr>
            <p:ph idx="1"/>
          </p:nvPr>
        </p:nvSpPr>
        <p:spPr>
          <a:xfrm>
            <a:off x="838200" y="1825625"/>
            <a:ext cx="8990308" cy="4351338"/>
          </a:xfrm>
        </p:spPr>
        <p:txBody>
          <a:bodyPr/>
          <a:lstStyle/>
          <a:p>
            <a:pPr marL="0" indent="0">
              <a:buNone/>
            </a:pPr>
            <a:r>
              <a:rPr lang="cs-CZ" dirty="0" err="1"/>
              <a:t>Húrinovy</a:t>
            </a:r>
            <a:r>
              <a:rPr lang="cs-CZ" dirty="0"/>
              <a:t> děti jsou tragickou pověstí o prokletí a zkáze </a:t>
            </a:r>
            <a:br>
              <a:rPr lang="cs-CZ" dirty="0"/>
            </a:br>
            <a:r>
              <a:rPr lang="cs-CZ" dirty="0"/>
              <a:t>rodu velkého lidského bojovníka z konce prvního věku </a:t>
            </a:r>
            <a:br>
              <a:rPr lang="cs-CZ" dirty="0"/>
            </a:br>
            <a:r>
              <a:rPr lang="cs-CZ" dirty="0"/>
              <a:t>Středozemě. Po Hobitovi a Pánu prstenů jsou třetím </a:t>
            </a:r>
            <a:br>
              <a:rPr lang="cs-CZ" dirty="0"/>
            </a:br>
            <a:r>
              <a:rPr lang="cs-CZ" dirty="0"/>
              <a:t>Tolkienovým příběhem z fantastické Středozemě. Autor </a:t>
            </a:r>
            <a:br>
              <a:rPr lang="cs-CZ" dirty="0"/>
            </a:br>
            <a:r>
              <a:rPr lang="cs-CZ" dirty="0"/>
              <a:t>knihu za svého života pouze rozepsal, pracovat na ní začal </a:t>
            </a:r>
            <a:br>
              <a:rPr lang="cs-CZ" dirty="0"/>
            </a:br>
            <a:r>
              <a:rPr lang="cs-CZ" dirty="0"/>
              <a:t>dokonce už v pětadvaceti letech. Z Tolkienových poznámek sestavil </a:t>
            </a:r>
            <a:r>
              <a:rPr lang="cs-CZ" dirty="0" err="1"/>
              <a:t>Húrinovy</a:t>
            </a:r>
            <a:r>
              <a:rPr lang="cs-CZ" dirty="0"/>
              <a:t> děti do finální podoby jeho syn Christopher, který je držitelem autorských práv na odkaz slavného spisovatele. </a:t>
            </a:r>
          </a:p>
          <a:p>
            <a:pPr marL="0" indent="0">
              <a:buNone/>
            </a:pPr>
            <a:endParaRPr lang="cs-CZ" dirty="0"/>
          </a:p>
        </p:txBody>
      </p:sp>
      <p:pic>
        <p:nvPicPr>
          <p:cNvPr id="4098" name="Picture 2">
            <a:extLst>
              <a:ext uri="{FF2B5EF4-FFF2-40B4-BE49-F238E27FC236}">
                <a16:creationId xmlns:a16="http://schemas.microsoft.com/office/drawing/2014/main" id="{FA9517CF-B3BB-4A4B-84B7-76E767087C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8508" y="0"/>
            <a:ext cx="2363492"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556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CB6A17-1AA9-C44F-B6AC-D8132C69C053}"/>
              </a:ext>
            </a:extLst>
          </p:cNvPr>
          <p:cNvSpPr>
            <a:spLocks noGrp="1"/>
          </p:cNvSpPr>
          <p:nvPr>
            <p:ph type="title"/>
          </p:nvPr>
        </p:nvSpPr>
        <p:spPr/>
        <p:txBody>
          <a:bodyPr/>
          <a:lstStyle/>
          <a:p>
            <a:r>
              <a:rPr lang="cs-CZ" dirty="0"/>
              <a:t>Jo </a:t>
            </a:r>
            <a:r>
              <a:rPr lang="cs-CZ" dirty="0" err="1"/>
              <a:t>Nesbo</a:t>
            </a:r>
            <a:r>
              <a:rPr lang="cs-CZ" dirty="0"/>
              <a:t>  - </a:t>
            </a:r>
            <a:r>
              <a:rPr lang="cs-CZ" b="1" dirty="0"/>
              <a:t>Království</a:t>
            </a:r>
          </a:p>
        </p:txBody>
      </p:sp>
      <p:sp>
        <p:nvSpPr>
          <p:cNvPr id="3" name="Zástupný obsah 2">
            <a:extLst>
              <a:ext uri="{FF2B5EF4-FFF2-40B4-BE49-F238E27FC236}">
                <a16:creationId xmlns:a16="http://schemas.microsoft.com/office/drawing/2014/main" id="{41513C7F-2DFF-194E-A0EF-DE6AB61BB29C}"/>
              </a:ext>
            </a:extLst>
          </p:cNvPr>
          <p:cNvSpPr>
            <a:spLocks noGrp="1"/>
          </p:cNvSpPr>
          <p:nvPr>
            <p:ph idx="1"/>
          </p:nvPr>
        </p:nvSpPr>
        <p:spPr>
          <a:xfrm>
            <a:off x="838200" y="1825625"/>
            <a:ext cx="9038314" cy="4351338"/>
          </a:xfrm>
        </p:spPr>
        <p:txBody>
          <a:bodyPr/>
          <a:lstStyle/>
          <a:p>
            <a:pPr marL="0" indent="0">
              <a:buNone/>
            </a:pPr>
            <a:r>
              <a:rPr lang="cs-CZ" dirty="0"/>
              <a:t>Do zapadlé vsi v norských horách se z ciziny vrací zdejší rodák Carl </a:t>
            </a:r>
            <a:r>
              <a:rPr lang="cs-CZ" dirty="0" err="1"/>
              <a:t>Opgard</a:t>
            </a:r>
            <a:r>
              <a:rPr lang="cs-CZ" dirty="0"/>
              <a:t> a přiváží s sebou návrh na výstavbu luxusního </a:t>
            </a:r>
            <a:r>
              <a:rPr lang="cs-CZ" dirty="0" err="1"/>
              <a:t>wellness</a:t>
            </a:r>
            <a:r>
              <a:rPr lang="cs-CZ" dirty="0"/>
              <a:t> hotelu. Jeho bratr Roy se těší, že v malém hospodářství, kde oba vyrůstali, bude konečně živěji. Jenže Carl s sebou přináší také velké problémy a jako vždy spoléhá na to, že starší sourozenec je za něj vyřeší. Udělá však Roy to, co po něm bratr žádá, zvlášť když se začíná ukazovat, co všechno mu Carl zatajil?</a:t>
            </a:r>
          </a:p>
        </p:txBody>
      </p:sp>
      <p:pic>
        <p:nvPicPr>
          <p:cNvPr id="5122" name="Picture 2">
            <a:extLst>
              <a:ext uri="{FF2B5EF4-FFF2-40B4-BE49-F238E27FC236}">
                <a16:creationId xmlns:a16="http://schemas.microsoft.com/office/drawing/2014/main" id="{B4C5A067-3576-A348-B117-51D53A6A71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76514" y="0"/>
            <a:ext cx="2315486" cy="3535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4385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B6BD61-DD57-0B4A-B1DE-88BF4C61AB71}"/>
              </a:ext>
            </a:extLst>
          </p:cNvPr>
          <p:cNvSpPr>
            <a:spLocks noGrp="1"/>
          </p:cNvSpPr>
          <p:nvPr>
            <p:ph type="title"/>
          </p:nvPr>
        </p:nvSpPr>
        <p:spPr/>
        <p:txBody>
          <a:bodyPr>
            <a:normAutofit fontScale="90000"/>
          </a:bodyPr>
          <a:lstStyle/>
          <a:p>
            <a:br>
              <a:rPr lang="cs-CZ" dirty="0"/>
            </a:br>
            <a:r>
              <a:rPr lang="cs-CZ" dirty="0"/>
              <a:t>Ursula K. </a:t>
            </a:r>
            <a:r>
              <a:rPr lang="cs-CZ" dirty="0" err="1"/>
              <a:t>Le</a:t>
            </a:r>
            <a:r>
              <a:rPr lang="cs-CZ" dirty="0"/>
              <a:t> </a:t>
            </a:r>
            <a:r>
              <a:rPr lang="cs-CZ" dirty="0" err="1"/>
              <a:t>Guinova</a:t>
            </a:r>
            <a:r>
              <a:rPr lang="cs-CZ" dirty="0"/>
              <a:t>́  - </a:t>
            </a:r>
            <a:r>
              <a:rPr lang="cs-CZ" b="1" dirty="0"/>
              <a:t>Kroniky </a:t>
            </a:r>
            <a:r>
              <a:rPr lang="cs-CZ" b="1" dirty="0" err="1"/>
              <a:t>Západního</a:t>
            </a:r>
            <a:r>
              <a:rPr lang="cs-CZ" b="1" dirty="0"/>
              <a:t> </a:t>
            </a:r>
            <a:br>
              <a:rPr lang="cs-CZ" b="1" dirty="0"/>
            </a:br>
            <a:r>
              <a:rPr lang="cs-CZ" b="1" dirty="0" err="1"/>
              <a:t>pobřeži</a:t>
            </a:r>
            <a:r>
              <a:rPr lang="cs-CZ" b="1" dirty="0"/>
              <a:t>́</a:t>
            </a:r>
            <a:br>
              <a:rPr lang="cs-CZ" dirty="0">
                <a:effectLst/>
              </a:rPr>
            </a:br>
            <a:endParaRPr lang="cs-CZ" dirty="0"/>
          </a:p>
        </p:txBody>
      </p:sp>
      <p:sp>
        <p:nvSpPr>
          <p:cNvPr id="3" name="Zástupný obsah 2">
            <a:extLst>
              <a:ext uri="{FF2B5EF4-FFF2-40B4-BE49-F238E27FC236}">
                <a16:creationId xmlns:a16="http://schemas.microsoft.com/office/drawing/2014/main" id="{BD450661-5268-AB40-AA66-E705087AE627}"/>
              </a:ext>
            </a:extLst>
          </p:cNvPr>
          <p:cNvSpPr>
            <a:spLocks noGrp="1"/>
          </p:cNvSpPr>
          <p:nvPr>
            <p:ph idx="1"/>
          </p:nvPr>
        </p:nvSpPr>
        <p:spPr>
          <a:xfrm>
            <a:off x="838200" y="1377696"/>
            <a:ext cx="9512300" cy="4799267"/>
          </a:xfrm>
        </p:spPr>
        <p:txBody>
          <a:bodyPr>
            <a:normAutofit fontScale="92500" lnSpcReduction="20000"/>
          </a:bodyPr>
          <a:lstStyle/>
          <a:p>
            <a:pPr marL="0" indent="0">
              <a:buNone/>
            </a:pPr>
            <a:endParaRPr lang="cs-CZ" dirty="0"/>
          </a:p>
          <a:p>
            <a:pPr marL="0" indent="0">
              <a:buNone/>
            </a:pPr>
            <a:r>
              <a:rPr lang="cs-CZ" dirty="0"/>
              <a:t>Kroniky Západního pobřeží, tvořené trojicí volně propojených románů, představují stěžejní dílo Ursuly K. </a:t>
            </a:r>
            <a:r>
              <a:rPr lang="cs-CZ" dirty="0" err="1"/>
              <a:t>Le</a:t>
            </a:r>
            <a:r>
              <a:rPr lang="cs-CZ" dirty="0"/>
              <a:t> </a:t>
            </a:r>
            <a:r>
              <a:rPr lang="cs-CZ" dirty="0" err="1"/>
              <a:t>Guinové</a:t>
            </a:r>
            <a:r>
              <a:rPr lang="cs-CZ" dirty="0"/>
              <a:t>. </a:t>
            </a:r>
            <a:br>
              <a:rPr lang="cs-CZ" dirty="0"/>
            </a:br>
            <a:br>
              <a:rPr lang="cs-CZ" dirty="0"/>
            </a:br>
            <a:r>
              <a:rPr lang="cs-CZ" dirty="0"/>
              <a:t>V Darech přivádí autorka čtenáře do Vysočiny, odlehlého horského kraje, jehož obyvatelé jsou obdařeni dědičnými dary – mimořádnými schopnostmi, ale často děsivými. Co se stane, když </a:t>
            </a:r>
            <a:r>
              <a:rPr lang="cs-CZ" dirty="0" err="1"/>
              <a:t>Orrec</a:t>
            </a:r>
            <a:r>
              <a:rPr lang="cs-CZ" dirty="0"/>
              <a:t> a jeho kamarádka odmítnou tyto dary, klíčové pro přežití svých rodů, používat? Děj románu Hlasy se odehrává v </a:t>
            </a:r>
            <a:r>
              <a:rPr lang="cs-CZ" dirty="0" err="1"/>
              <a:t>Ansulu</a:t>
            </a:r>
            <a:r>
              <a:rPr lang="cs-CZ" dirty="0"/>
              <a:t>, městě kdysi vyhlášeném svou vzdělaností, nyní okupovaném pouštním národem, který považuje knihy za démony. Dokáže </a:t>
            </a:r>
            <a:r>
              <a:rPr lang="cs-CZ" dirty="0" err="1"/>
              <a:t>Memer</a:t>
            </a:r>
            <a:r>
              <a:rPr lang="cs-CZ" dirty="0"/>
              <a:t>, vyrůstající ve zbytcích staré univerzity, uchránit tajemství svého domu i během bouřlivých událostí, jež rozpoutá příchod věhlasného básníka? Román Síly, za nějž autorka získala cenu Nebula, sleduje osudy mladého otroka s dokonalou pamětí a schopností nahlížet do budoucnosti. </a:t>
            </a:r>
          </a:p>
        </p:txBody>
      </p:sp>
      <p:pic>
        <p:nvPicPr>
          <p:cNvPr id="6146" name="Picture 2" descr="Kroniky Západního pobřeží | KNIHCENTRUM.cz">
            <a:extLst>
              <a:ext uri="{FF2B5EF4-FFF2-40B4-BE49-F238E27FC236}">
                <a16:creationId xmlns:a16="http://schemas.microsoft.com/office/drawing/2014/main" id="{59F46D24-D907-5043-A204-09618053FC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50500" y="0"/>
            <a:ext cx="1841500" cy="260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020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B23DE2-DCAC-E24C-887B-2FC02C72C57F}"/>
              </a:ext>
            </a:extLst>
          </p:cNvPr>
          <p:cNvSpPr>
            <a:spLocks noGrp="1"/>
          </p:cNvSpPr>
          <p:nvPr>
            <p:ph type="title"/>
          </p:nvPr>
        </p:nvSpPr>
        <p:spPr/>
        <p:txBody>
          <a:bodyPr>
            <a:normAutofit fontScale="90000"/>
          </a:bodyPr>
          <a:lstStyle/>
          <a:p>
            <a:br>
              <a:rPr lang="cs-CZ" dirty="0"/>
            </a:br>
            <a:r>
              <a:rPr lang="cs-CZ" dirty="0"/>
              <a:t>Miroslav Macek  - </a:t>
            </a:r>
            <a:r>
              <a:rPr lang="cs-CZ" b="1" dirty="0"/>
              <a:t>Saturnin se </a:t>
            </a:r>
            <a:r>
              <a:rPr lang="cs-CZ" b="1" dirty="0" err="1"/>
              <a:t>vraci</a:t>
            </a:r>
            <a:r>
              <a:rPr lang="cs-CZ" b="1" dirty="0"/>
              <a:t>́</a:t>
            </a:r>
            <a:br>
              <a:rPr lang="cs-CZ" b="1" dirty="0"/>
            </a:br>
            <a:endParaRPr lang="cs-CZ" b="1" dirty="0"/>
          </a:p>
        </p:txBody>
      </p:sp>
      <p:sp>
        <p:nvSpPr>
          <p:cNvPr id="3" name="Zástupný obsah 2">
            <a:extLst>
              <a:ext uri="{FF2B5EF4-FFF2-40B4-BE49-F238E27FC236}">
                <a16:creationId xmlns:a16="http://schemas.microsoft.com/office/drawing/2014/main" id="{8B66E9E8-6543-7B43-93BD-42964E1A5DE6}"/>
              </a:ext>
            </a:extLst>
          </p:cNvPr>
          <p:cNvSpPr>
            <a:spLocks noGrp="1"/>
          </p:cNvSpPr>
          <p:nvPr>
            <p:ph idx="1"/>
          </p:nvPr>
        </p:nvSpPr>
        <p:spPr>
          <a:xfrm>
            <a:off x="838200" y="1825625"/>
            <a:ext cx="9512300" cy="4351338"/>
          </a:xfrm>
        </p:spPr>
        <p:txBody>
          <a:bodyPr/>
          <a:lstStyle/>
          <a:p>
            <a:pPr marL="0" indent="0">
              <a:buNone/>
            </a:pPr>
            <a:r>
              <a:rPr lang="cs-CZ" dirty="0">
                <a:effectLst/>
              </a:rPr>
              <a:t>Slavná humoristická kniha, která baví již několik generací čtenářů, pokračuje! Nevypočitatelný sluha Saturnin je zpět! </a:t>
            </a:r>
            <a:br>
              <a:rPr lang="cs-CZ" dirty="0">
                <a:effectLst/>
              </a:rPr>
            </a:br>
            <a:r>
              <a:rPr lang="cs-CZ" dirty="0">
                <a:effectLst/>
              </a:rPr>
              <a:t>A s ním i další oblíbení hrdinové – laskavý dědeček s novým psím kamarádem </a:t>
            </a:r>
            <a:r>
              <a:rPr lang="cs-CZ" dirty="0" err="1">
                <a:effectLst/>
              </a:rPr>
              <a:t>Neronem</a:t>
            </a:r>
            <a:r>
              <a:rPr lang="cs-CZ" dirty="0">
                <a:effectLst/>
              </a:rPr>
              <a:t>, nesnesitelná teta Kateřina a její poučná přísloví, rozmazlený Milouš i filozofující doktor Vlach. Jaká překvapení si pro všechny připravil Saturnin tentokrát? A co na to podnikavý strýc František, nový manžel tety Kateřiny? Zažijte další nepředvídatelné léto u dědečka!</a:t>
            </a:r>
          </a:p>
          <a:p>
            <a:pPr marL="0" indent="0">
              <a:buNone/>
            </a:pPr>
            <a:endParaRPr lang="cs-CZ" dirty="0"/>
          </a:p>
        </p:txBody>
      </p:sp>
      <p:pic>
        <p:nvPicPr>
          <p:cNvPr id="9218" name="Picture 2" descr="Saturnin se vrací - Miroslav Macek | Knihy Dobrovský">
            <a:extLst>
              <a:ext uri="{FF2B5EF4-FFF2-40B4-BE49-F238E27FC236}">
                <a16:creationId xmlns:a16="http://schemas.microsoft.com/office/drawing/2014/main" id="{EA1F8D4C-324B-364C-A5DA-01A8951E09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50500" y="0"/>
            <a:ext cx="1841500" cy="260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500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A5BE1C-160E-794D-A4D5-67608D24DB3E}"/>
              </a:ext>
            </a:extLst>
          </p:cNvPr>
          <p:cNvSpPr>
            <a:spLocks noGrp="1"/>
          </p:cNvSpPr>
          <p:nvPr>
            <p:ph type="title"/>
          </p:nvPr>
        </p:nvSpPr>
        <p:spPr/>
        <p:txBody>
          <a:bodyPr>
            <a:normAutofit fontScale="90000"/>
          </a:bodyPr>
          <a:lstStyle/>
          <a:p>
            <a:br>
              <a:rPr lang="cs-CZ" dirty="0"/>
            </a:br>
            <a:r>
              <a:rPr lang="cs-CZ" dirty="0" err="1"/>
              <a:t>Sally</a:t>
            </a:r>
            <a:r>
              <a:rPr lang="cs-CZ" dirty="0"/>
              <a:t> </a:t>
            </a:r>
            <a:r>
              <a:rPr lang="cs-CZ" dirty="0" err="1"/>
              <a:t>Rooneyova</a:t>
            </a:r>
            <a:r>
              <a:rPr lang="cs-CZ" dirty="0"/>
              <a:t>́  - </a:t>
            </a:r>
            <a:r>
              <a:rPr lang="cs-CZ" b="1" dirty="0" err="1"/>
              <a:t>Normální</a:t>
            </a:r>
            <a:r>
              <a:rPr lang="cs-CZ" b="1" dirty="0"/>
              <a:t> lidi</a:t>
            </a:r>
            <a:br>
              <a:rPr lang="cs-CZ" dirty="0">
                <a:effectLst/>
              </a:rPr>
            </a:br>
            <a:endParaRPr lang="cs-CZ" dirty="0"/>
          </a:p>
        </p:txBody>
      </p:sp>
      <p:sp>
        <p:nvSpPr>
          <p:cNvPr id="3" name="Zástupný obsah 2">
            <a:extLst>
              <a:ext uri="{FF2B5EF4-FFF2-40B4-BE49-F238E27FC236}">
                <a16:creationId xmlns:a16="http://schemas.microsoft.com/office/drawing/2014/main" id="{190D265D-896C-9147-BEA0-6B9990A5292D}"/>
              </a:ext>
            </a:extLst>
          </p:cNvPr>
          <p:cNvSpPr>
            <a:spLocks noGrp="1"/>
          </p:cNvSpPr>
          <p:nvPr>
            <p:ph idx="1"/>
          </p:nvPr>
        </p:nvSpPr>
        <p:spPr>
          <a:xfrm>
            <a:off x="838200" y="1825625"/>
            <a:ext cx="9740900" cy="4351338"/>
          </a:xfrm>
        </p:spPr>
        <p:txBody>
          <a:bodyPr>
            <a:normAutofit lnSpcReduction="10000"/>
          </a:bodyPr>
          <a:lstStyle/>
          <a:p>
            <a:pPr marL="0" indent="0">
              <a:buNone/>
            </a:pPr>
            <a:r>
              <a:rPr lang="cs-CZ" dirty="0"/>
              <a:t>Hlavní hrdinové románu </a:t>
            </a:r>
            <a:r>
              <a:rPr lang="cs-CZ" dirty="0" err="1"/>
              <a:t>Marianne</a:t>
            </a:r>
            <a:r>
              <a:rPr lang="cs-CZ" dirty="0"/>
              <a:t> a </a:t>
            </a:r>
            <a:r>
              <a:rPr lang="cs-CZ" dirty="0" err="1"/>
              <a:t>Connell</a:t>
            </a:r>
            <a:r>
              <a:rPr lang="cs-CZ" dirty="0"/>
              <a:t> vyrůstají na malém městě, ale tím jejich podobnost končí: na střední škole patří </a:t>
            </a:r>
            <a:r>
              <a:rPr lang="cs-CZ" dirty="0" err="1"/>
              <a:t>Connell</a:t>
            </a:r>
            <a:r>
              <a:rPr lang="cs-CZ" dirty="0"/>
              <a:t> ke hvězdám a </a:t>
            </a:r>
            <a:r>
              <a:rPr lang="cs-CZ" dirty="0" err="1"/>
              <a:t>Marianne</a:t>
            </a:r>
            <a:r>
              <a:rPr lang="cs-CZ" dirty="0"/>
              <a:t> je outsider. Když se spolu jednou dají do řeči, změní to jejich život. O rok později už oba studují na vysoké škole v Dublinu. Z Marianny se mezitím stala královna večírků, zatímco nejistý </a:t>
            </a:r>
            <a:r>
              <a:rPr lang="cs-CZ" dirty="0" err="1"/>
              <a:t>Connell</a:t>
            </a:r>
            <a:r>
              <a:rPr lang="cs-CZ" dirty="0"/>
              <a:t> jen velmi těžko nachází své místo ve společnosti. Ačkoliv se oba pohybují v rozdílných kruzích, přitahují se k sobě jako dva magnety. </a:t>
            </a:r>
            <a:r>
              <a:rPr lang="cs-CZ" dirty="0" err="1"/>
              <a:t>Marianne</a:t>
            </a:r>
            <a:r>
              <a:rPr lang="cs-CZ" dirty="0"/>
              <a:t> čím dál víc propadá sebedestrukci a </a:t>
            </a:r>
            <a:r>
              <a:rPr lang="cs-CZ" dirty="0" err="1"/>
              <a:t>Connell</a:t>
            </a:r>
            <a:r>
              <a:rPr lang="cs-CZ" dirty="0"/>
              <a:t> hledá svůj smysl života jinde, oba jsou však konfrontování tím, jak daleko dokáží zajít, aby druhého zachránili. Román Normální lidi je příběh o vzájemné fascinaci, přátelství a lásce. </a:t>
            </a:r>
          </a:p>
        </p:txBody>
      </p:sp>
      <p:pic>
        <p:nvPicPr>
          <p:cNvPr id="7170" name="Picture 2" descr="Normální lidi - Sally Rooneyová (2020, pevná) od 206 Kč | Zboží.cz">
            <a:extLst>
              <a:ext uri="{FF2B5EF4-FFF2-40B4-BE49-F238E27FC236}">
                <a16:creationId xmlns:a16="http://schemas.microsoft.com/office/drawing/2014/main" id="{AA335BDB-CE47-8942-B10E-3D6AE781C0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9100" y="15240"/>
            <a:ext cx="16129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71564"/>
      </p:ext>
    </p:extLst>
  </p:cSld>
  <p:clrMapOvr>
    <a:masterClrMapping/>
  </p:clrMapOvr>
</p:sld>
</file>

<file path=ppt/theme/theme1.xml><?xml version="1.0" encoding="utf-8"?>
<a:theme xmlns:a="http://schemas.openxmlformats.org/drawingml/2006/main" name="Motiv Office">
  <a:themeElements>
    <a:clrScheme name="Vlastní 2">
      <a:dk1>
        <a:srgbClr val="000000"/>
      </a:dk1>
      <a:lt1>
        <a:srgbClr val="FFD700"/>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1106</Words>
  <Application>Microsoft Macintosh PowerPoint</Application>
  <PresentationFormat>Širokoúhlá obrazovka</PresentationFormat>
  <Paragraphs>26</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Calibri Light</vt:lpstr>
      <vt:lpstr>Motiv Office</vt:lpstr>
      <vt:lpstr>Nové knihy I.</vt:lpstr>
      <vt:lpstr> Alexandra Salmela – Antihrdina   </vt:lpstr>
      <vt:lpstr>  Joanne K. Rowlingová  - Bajky Barda Beedleho   </vt:lpstr>
      <vt:lpstr>   Paolo Giordano  - Dobývání nebe   </vt:lpstr>
      <vt:lpstr>  J. R. R. Tolkien  - Húrinovy děti  </vt:lpstr>
      <vt:lpstr>Jo Nesbo  - Království</vt:lpstr>
      <vt:lpstr> Ursula K. Le Guinová  - Kroniky Západního  pobřeží </vt:lpstr>
      <vt:lpstr> Miroslav Macek  - Saturnin se vrací </vt:lpstr>
      <vt:lpstr> Sally Rooneyová  - Normální lidi </vt:lpstr>
      <vt:lpstr> Daniel Keyes  - Růže pro Algernon </vt:lpstr>
      <vt:lpstr> Karin Lednická  - Šikmý kostel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Nové knihy I.</dc:title>
  <dc:creator>Petr Plachý</dc:creator>
  <cp:lastModifiedBy>Petr Plachý</cp:lastModifiedBy>
  <cp:revision>9</cp:revision>
  <dcterms:created xsi:type="dcterms:W3CDTF">2021-03-29T18:32:38Z</dcterms:created>
  <dcterms:modified xsi:type="dcterms:W3CDTF">2021-03-30T07:08:11Z</dcterms:modified>
</cp:coreProperties>
</file>