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20"/>
    <p:restoredTop sz="94666"/>
  </p:normalViewPr>
  <p:slideViewPr>
    <p:cSldViewPr snapToGrid="0" snapToObjects="1">
      <p:cViewPr varScale="1">
        <p:scale>
          <a:sx n="109" d="100"/>
          <a:sy n="109" d="100"/>
        </p:scale>
        <p:origin x="9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839947-7D8A-4044-A772-E18F96D20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15EC8A-45A5-B74A-9A6C-385D43E6B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D287C8-361F-A84F-A4BA-D0FED0B8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DD3111-87C5-FE4B-87DD-AEE666EF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8AC774-C511-4547-B61F-D5BA856B2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5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D7316-1196-8443-9524-47A602844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F13151-2C92-5A47-8A27-3BC180221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8FE37C-FBF7-324B-98CD-1F327A21C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2852AB-07CC-6C46-8B55-F3686EF2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8A86B9-CE3C-5A4E-BCD3-9A2049B8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67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E3F8E0-0E61-A242-8F47-C37560514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AC25FB-6DD2-934C-90B8-D31E99009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C488E6-1C91-EC4E-B072-A6F4C82BD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3F7E40-6FB7-6446-ACD1-D4C67B2D0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D35737-A406-7547-8A6E-9B35F5C3C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09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1CE5B-6645-BA43-884E-ECA7599BE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78346D-6AA8-714D-A00E-B5B90C198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C6F653-541E-EA4D-A216-6F69D78A3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35C1D4-38FD-6543-99FA-C8F5C2D77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F452E6-1EC0-1246-B608-F9293F10B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96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33F7D-9452-F546-A490-D3000000A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1CA43E-E31B-3C4F-8EAF-539CF6A39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03E6BF-37DA-2C42-AFF7-0C1DB44E4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401D89-607F-2E4C-83CB-2AA8FB3D7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9F9146-1AC0-2C46-B43E-166952FC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92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7C18F-3C1C-584F-ADD2-716A2A75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A713B-013B-C145-9BB5-3CD71D142B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710D32-92DD-2146-B915-BD52F3A0E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301BAE-B5DD-C940-B033-1A37EEBB0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53802B-4A84-D44C-A3CE-0CA828C6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008492-2AA7-CD4D-9654-1946726F5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81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A55FA-ED7C-244F-BFB2-503449A3A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5CE7E6-CA97-614B-B56E-36E7F1FAE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DD3339-9DE6-9241-8493-AC6EA805F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D243394-E98A-F944-BA78-4637E5DE0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12A819-A298-F240-B578-68B54C3DD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CCBFE80-DFD8-1A46-B3D6-A3B01281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EA6F8D3-640E-CC47-A87A-4C2411BCB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3FBF7DE-21F2-7D41-AB8B-43E0358DD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68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149DE-96A1-A149-ADE6-2C0C8B801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CD0364-B78B-8A4B-8618-0D4D3812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6DF358-F28D-544D-B6DD-56171C4B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9F19C8-77D5-DE4F-A088-46A22D1B2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62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FC48848-16AE-0B4A-8DA3-01DEED0DF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814CD9B-85CA-774A-AABF-803B0052B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ADC96EA-3B46-004B-B547-32895273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96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37C046-5F76-1241-8C99-C912B4BC4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395E36-8A51-BD49-A2E7-E4EF2B8C6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CB6A34-4CC7-D143-B08C-53683019E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C60AE6-2C75-5C48-92BD-A0560017D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06B237-4972-EB47-B0EE-53F41C05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F51FD2-6B5A-614A-B43B-20BEE03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9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B238ED-76CE-C74A-9AE2-CA3D37019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7B4AD31-0451-9A4C-A456-0721AFBCE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3CB4F3-ADEB-3C44-8B03-98C01106E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22F604-C925-7241-BE5F-C11AB4EE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4D6BC1-EFD6-E74A-9536-123E4119D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40C4B5-5472-4D46-A5AE-0F8E81CE2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81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2E1EA4B-147F-B74B-AA4E-1A5017831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97941B-AEE2-4B4E-9BAA-2C965DC4F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739A17-7DCC-F64C-B5C3-A884E7DEB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FC23F-F6A0-A44D-8F8C-BEEF8DE65B0D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F03CE1-72E8-DE4E-9434-07CC6B6D4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CEB546-D670-BB43-87BF-69F2B7DA58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5E76C-857F-9B41-8B37-3828ACC5A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13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F00E0-CE10-B949-A886-9402B15A44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Nové knihy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650000-B95C-3847-A49D-62896EE18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3841"/>
          </a:xfrm>
        </p:spPr>
        <p:txBody>
          <a:bodyPr/>
          <a:lstStyle/>
          <a:p>
            <a:r>
              <a:rPr lang="cs-CZ" dirty="0"/>
              <a:t>ŠKOLNÍ KNIHOVNA</a:t>
            </a:r>
          </a:p>
          <a:p>
            <a:r>
              <a:rPr lang="cs-CZ" dirty="0"/>
              <a:t>Otevírací doba: </a:t>
            </a:r>
            <a:br>
              <a:rPr lang="cs-CZ" dirty="0"/>
            </a:br>
            <a:r>
              <a:rPr lang="cs-CZ" dirty="0"/>
              <a:t>středa 9 – 15 hod.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D7AF50F-4AC0-5946-9F13-A7201123D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35" y="424451"/>
            <a:ext cx="2185684" cy="93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0A866D2-086B-AC48-8A5F-905B0A3A2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463" y="424451"/>
            <a:ext cx="975474" cy="97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4D4929A-B39B-144E-9923-97272A1437D3}"/>
              </a:ext>
            </a:extLst>
          </p:cNvPr>
          <p:cNvSpPr txBox="1"/>
          <p:nvPr/>
        </p:nvSpPr>
        <p:spPr>
          <a:xfrm>
            <a:off x="4149378" y="660956"/>
            <a:ext cx="3724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Gymnázium, Praha 9, Litoměřická 726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97B72CA-F1B1-AE49-9D31-D3372991632A}"/>
              </a:ext>
            </a:extLst>
          </p:cNvPr>
          <p:cNvSpPr txBox="1"/>
          <p:nvPr/>
        </p:nvSpPr>
        <p:spPr>
          <a:xfrm>
            <a:off x="10260922" y="606421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9. </a:t>
            </a:r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40948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49185-43A3-BA4B-BD7C-EDD5A9127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Martin Řezníček – </a:t>
            </a:r>
            <a:r>
              <a:rPr lang="cs-CZ" b="1" dirty="0" smtClean="0"/>
              <a:t>Rozpojené státy</a:t>
            </a:r>
            <a:r>
              <a:rPr lang="cs-CZ" b="1" dirty="0"/>
              <a:t> </a:t>
            </a:r>
            <a:br>
              <a:rPr lang="cs-CZ" b="1" dirty="0"/>
            </a:br>
            <a:r>
              <a:rPr lang="cs-CZ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05FA5C-255F-CD48-8A43-FFC54FD7D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25478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Mnozí si myslí, že Ameriku znají, málokdo ale tuší, že ji za svůj život plně nepozná ani leckterý Američan. Experiment trvající už dvě a půl století zbytek světa fascinuje. Martin Řezníček se takřka každý večer po dobu pěti let pokoušel divákům přiblížit změny, jimiž země prochází a které jsou možná nejhlubší za několik posledních dekád. Na Manhattanu radil Henrymu </a:t>
            </a:r>
            <a:r>
              <a:rPr lang="cs-CZ" dirty="0" err="1"/>
              <a:t>Kissingerovi</a:t>
            </a:r>
            <a:r>
              <a:rPr lang="cs-CZ" dirty="0"/>
              <a:t> s výběrem kravaty před rozhovorem o Václavu Havlovi. V Texasu strávil během hurikánu týden v bahně a dešti s lidmi, kteří přišli o vše kromě naděje, že bude líp. Z kuloárů Kongresu informoval o testech pevnosti americké demokracie, ze Silicon </a:t>
            </a:r>
            <a:r>
              <a:rPr lang="cs-CZ" dirty="0" err="1"/>
              <a:t>Valley</a:t>
            </a:r>
            <a:r>
              <a:rPr lang="cs-CZ" dirty="0"/>
              <a:t> o bezprecedentní technologické dominanci. Z Baltimoru během rasových nepokojů referoval o tom, jak se společnost založená na pravidlech a zákonech dokáže během jednoho odpoledne přetavit v totální anarchii s násilnostmi a rabováním. Kniha přibližuje barvité příběhy, které dohromady tvoří americkou výjimečnost. Místy vyvrací, jinde potvrzuje stereotypy, jež o USA máme – prostřednictvím lidí s českými kořeny, ale i těch, kteří o Česku nikdy neslyšeli. Vše v době klíčových tektonických posunů symbolizovaných prezidenty Obamou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err="1"/>
              <a:t>Trumpem</a:t>
            </a:r>
            <a:r>
              <a:rPr lang="cs-CZ" dirty="0"/>
              <a:t>.</a:t>
            </a:r>
            <a:endParaRPr lang="cs-CZ" dirty="0"/>
          </a:p>
        </p:txBody>
      </p:sp>
      <p:pic>
        <p:nvPicPr>
          <p:cNvPr id="9218" name="Picture 2" descr="Rozpojené státy: Amerika nejen televizní kamerou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678" y="9525"/>
            <a:ext cx="2328321" cy="328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83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2441C-0B2D-3C4C-9919-2BA516666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Z. </a:t>
            </a:r>
            <a:r>
              <a:rPr lang="cs-CZ" dirty="0"/>
              <a:t>Ležák &amp; </a:t>
            </a:r>
            <a:r>
              <a:rPr lang="cs-CZ" dirty="0" smtClean="0"/>
              <a:t>Š. </a:t>
            </a:r>
            <a:r>
              <a:rPr lang="cs-CZ" dirty="0" err="1" smtClean="0"/>
              <a:t>Jislová</a:t>
            </a:r>
            <a:r>
              <a:rPr lang="cs-CZ" dirty="0" smtClean="0"/>
              <a:t> - </a:t>
            </a:r>
            <a:r>
              <a:rPr lang="cs-CZ" b="1" dirty="0" smtClean="0"/>
              <a:t>Milada </a:t>
            </a:r>
            <a:r>
              <a:rPr lang="cs-CZ" b="1" dirty="0"/>
              <a:t>Horáková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D2414A-16FE-0E4F-939E-47F5F70EA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136386" cy="46455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Milada Horáková je nejznámější obětí politických monstrprocesů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Československu. 27. června 1950 byla popravena v Praze na Pankráci. Co o ní víme víc? Právnička, sociální pracovnice, poslankyně, aktivní účastnice prvního, druhého i třetího odboje, bojovnice za práva žen</a:t>
            </a:r>
            <a:r>
              <a:rPr lang="cs-CZ" dirty="0" smtClean="0"/>
              <a:t>…</a:t>
            </a:r>
            <a:br>
              <a:rPr lang="cs-CZ" dirty="0" smtClean="0"/>
            </a:br>
            <a:r>
              <a:rPr lang="cs-CZ" dirty="0" smtClean="0"/>
              <a:t>Je </a:t>
            </a:r>
            <a:r>
              <a:rPr lang="cs-CZ" dirty="0"/>
              <a:t>toho hodně, ale stále to málo vypovídá o její skutečné osobnosti.</a:t>
            </a:r>
            <a:br>
              <a:rPr lang="cs-CZ" dirty="0"/>
            </a:br>
            <a:r>
              <a:rPr lang="cs-CZ" dirty="0"/>
              <a:t>Stostránková komiksová kniha spisovatele Zdeňka Ležáka a výtvarnice Štěpánky </a:t>
            </a:r>
            <a:r>
              <a:rPr lang="cs-CZ" dirty="0" err="1"/>
              <a:t>Jislové</a:t>
            </a:r>
            <a:r>
              <a:rPr lang="cs-CZ" dirty="0"/>
              <a:t> čtenáře seznámí se životem Milady Horákové mnohem podrobněji. Provede je dětstvím a mladými léty Horákové, její prací právničky na sociálním odboru, její odbojovou činností za druhé světové války, vězněním nacisty i vstupem do velké politiky po druhé světové válce. Nedílnou součástí je i soukromý život této političky.</a:t>
            </a:r>
            <a:br>
              <a:rPr lang="cs-CZ" dirty="0"/>
            </a:br>
            <a:r>
              <a:rPr lang="cs-CZ" dirty="0"/>
              <a:t>Kniha dále sleduje zapojení Horákové do protikomunistického odboje po únorovém převratu, její zatčení v září 1949, série výslechů, vytvoření procesu a celý jeho průběh až po rozsudek a popravu. Kromě příběhu hlavní hrdinky sleduje také osudy vedlejších postav, čímž dokresluje charakter doby. </a:t>
            </a:r>
            <a:endParaRPr lang="cs-CZ" dirty="0"/>
          </a:p>
        </p:txBody>
      </p:sp>
      <p:pic>
        <p:nvPicPr>
          <p:cNvPr id="4" name="Picture 2" descr="Milada Horáková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4586" y="0"/>
            <a:ext cx="2217414" cy="302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41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9F52C-AD26-4347-97EB-0919C4CF2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Vojtěch Matonoha – </a:t>
            </a:r>
            <a:r>
              <a:rPr lang="cs-CZ" b="1" dirty="0" err="1" smtClean="0"/>
              <a:t>Prašina</a:t>
            </a:r>
            <a:r>
              <a:rPr lang="cs-CZ" b="1" dirty="0"/>
              <a:t> </a:t>
            </a:r>
            <a:r>
              <a:rPr lang="cs-CZ" b="1" dirty="0" smtClean="0"/>
              <a:t>I., II., III.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0A1F2-A94E-8847-91AE-71F7CB4EC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742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Prašina</a:t>
            </a:r>
            <a:r>
              <a:rPr lang="cs-CZ" dirty="0"/>
              <a:t> je tajuplné místo, temný ostrov uprostřed zářící Prahy. Nikdo neví proč, ale na </a:t>
            </a:r>
            <a:r>
              <a:rPr lang="cs-CZ" dirty="0" err="1"/>
              <a:t>Prašině</a:t>
            </a:r>
            <a:r>
              <a:rPr lang="cs-CZ" dirty="0"/>
              <a:t> nefunguje elektřina. Lampy tu nesvítí, tramvaje nejezdí, rádio nehraje, mobil je bez signálu.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v téhle strašidelné čtvrti pátrá Jirka se svými kamarády Tondou a En po dávném tajemství, které by mohlo změnit svět. Jejich dobrodružství je o to nebezpečnější, že při něm musejí čelit partě všeho schopných dospělých chlapů, kteří mají stejný cíl. </a:t>
            </a:r>
            <a:r>
              <a:rPr lang="cs-CZ" dirty="0" err="1"/>
              <a:t>Foglarovsky</a:t>
            </a:r>
            <a:r>
              <a:rPr lang="cs-CZ" dirty="0"/>
              <a:t> laděný a mimořádně napínavý příběh doplňují ilustrace, které čtenáře vezmou přímo do nitra </a:t>
            </a:r>
            <a:r>
              <a:rPr lang="cs-CZ" dirty="0" err="1"/>
              <a:t>Prašiny</a:t>
            </a:r>
            <a:r>
              <a:rPr lang="cs-CZ" dirty="0"/>
              <a:t>.</a:t>
            </a:r>
            <a:endParaRPr lang="cs-CZ" dirty="0"/>
          </a:p>
        </p:txBody>
      </p:sp>
      <p:pic>
        <p:nvPicPr>
          <p:cNvPr id="1028" name="Picture 4" descr="Prašina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1510" y="0"/>
            <a:ext cx="1940490" cy="298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60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EA2F5-4EA5-8448-8310-248CAAE30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5901"/>
            <a:ext cx="10515600" cy="1094787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+mn-lt"/>
              </a:rPr>
              <a:t/>
            </a:r>
            <a:br>
              <a:rPr lang="cs-CZ" dirty="0">
                <a:latin typeface="+mn-lt"/>
              </a:rPr>
            </a:br>
            <a:r>
              <a:rPr lang="cs-CZ" sz="4900" dirty="0"/>
              <a:t>Kevin </a:t>
            </a:r>
            <a:r>
              <a:rPr lang="cs-CZ" sz="4900" dirty="0" err="1" smtClean="0"/>
              <a:t>Hearne</a:t>
            </a:r>
            <a:r>
              <a:rPr lang="cs-CZ" sz="4900" dirty="0"/>
              <a:t> </a:t>
            </a:r>
            <a:r>
              <a:rPr lang="cs-CZ" dirty="0" smtClean="0"/>
              <a:t>– </a:t>
            </a:r>
            <a:r>
              <a:rPr lang="cs-CZ" b="1" dirty="0" smtClean="0"/>
              <a:t>Útok obrů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D15DA2-9903-3A4F-ACD0-B2F04F0EF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123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Kevin </a:t>
            </a:r>
            <a:r>
              <a:rPr lang="cs-CZ" dirty="0" err="1"/>
              <a:t>Hearne</a:t>
            </a:r>
            <a:r>
              <a:rPr lang="cs-CZ" dirty="0"/>
              <a:t> svými Kronikami železného druida plně prokázal výjimečné vypravěčské umění. V Útoku obrů vytvoří vlastní svět se zcela novou mytologií. V úvodním svazku jeho nové trilogie se lidské říše otřásají v základech po krvavém a zničujícím útoku obrů, proti nimž snad neexistuje obrana… Vítejte v magickém světě hrůz a zázraků. V příběhu o odvaze a válce o holé přežití,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němž se osudy jednotlivých postav nejrůznějším způsobem proplétají a ve kterém se z obyčejných lidí stávají hrdinové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z </a:t>
            </a:r>
            <a:r>
              <a:rPr lang="cs-CZ" dirty="0"/>
              <a:t>jejich životů legendy…</a:t>
            </a:r>
            <a:endParaRPr lang="cs-CZ" dirty="0"/>
          </a:p>
        </p:txBody>
      </p:sp>
      <p:pic>
        <p:nvPicPr>
          <p:cNvPr id="2052" name="Picture 4" descr="Útok obrů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702" y="1"/>
            <a:ext cx="1882297" cy="267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67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CC805-8D5D-B34D-A692-E8DDC25AF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Kazuo</a:t>
            </a:r>
            <a:r>
              <a:rPr lang="cs-CZ" dirty="0" smtClean="0"/>
              <a:t> </a:t>
            </a:r>
            <a:r>
              <a:rPr lang="cs-CZ" dirty="0" err="1" smtClean="0"/>
              <a:t>Ishiguro</a:t>
            </a:r>
            <a:r>
              <a:rPr lang="cs-CZ" dirty="0" smtClean="0"/>
              <a:t> – </a:t>
            </a:r>
            <a:r>
              <a:rPr lang="cs-CZ" b="1" dirty="0" smtClean="0"/>
              <a:t>Neopouštěj mě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10EA3F-B236-0D45-A3D1-F4955A8CB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18049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Autor i u nás známých románů Soumrak dne, Malíř pomíjejícího světa a Když jsme byli sirotci přichází s další zajímavou knihou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prvky science-fiction. Zdánlivě jednoduchý příběh Neopouštěj mě, vyprávěný ústy dnes třicetileté bývalé studentky internátní školy na malebném anglickém venkově, zpočátku působí jako vzpomínky na téměř idylické dětství a dospívání, nebýt drobných narážek a nejasností, které krůček po krůčku směřují k šokujícímu odhalení. Románem se jako červená nit táhne otázka, co to znamená být člověkem, a nutí čtenáře k zamyšlení nad věcmi, které jsme zvyklí brát jako samozřejmost: kdo jsme, odkud přicházíme, kam jdeme?</a:t>
            </a:r>
            <a:br>
              <a:rPr lang="cs-CZ" dirty="0"/>
            </a:br>
            <a:endParaRPr lang="cs-CZ" dirty="0"/>
          </a:p>
        </p:txBody>
      </p:sp>
      <p:pic>
        <p:nvPicPr>
          <p:cNvPr id="4" name="Picture 2" descr="Neopouštěj mě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690" y="1"/>
            <a:ext cx="217331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0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D7302-1AF3-7948-89CF-14011F51A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en-US" dirty="0" smtClean="0"/>
              <a:t>Irvine Welsh</a:t>
            </a:r>
            <a:r>
              <a:rPr lang="cs-CZ" dirty="0" smtClean="0"/>
              <a:t> – </a:t>
            </a:r>
            <a:r>
              <a:rPr lang="en-US" b="1" dirty="0" smtClean="0"/>
              <a:t>Acid</a:t>
            </a:r>
            <a:r>
              <a:rPr lang="cs-CZ" b="1" dirty="0" smtClean="0"/>
              <a:t> </a:t>
            </a:r>
            <a:r>
              <a:rPr lang="en-US" b="1" dirty="0" smtClean="0"/>
              <a:t> </a:t>
            </a:r>
            <a:r>
              <a:rPr lang="en-US" b="1" dirty="0"/>
              <a:t>House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B093FE-8057-0344-9BBD-EA5E81863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90308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Sbírka bizarních povídek, jež nejsou možná psány tak syrovým jazykem a nejsou tak úzce svázány s </a:t>
            </a:r>
            <a:r>
              <a:rPr lang="cs-CZ" dirty="0" err="1"/>
              <a:t>edinburghskou</a:t>
            </a:r>
            <a:r>
              <a:rPr lang="cs-CZ" dirty="0"/>
              <a:t> "spodinou" jako </a:t>
            </a:r>
            <a:r>
              <a:rPr lang="cs-CZ" dirty="0" err="1"/>
              <a:t>Trainspotting</a:t>
            </a:r>
            <a:r>
              <a:rPr lang="cs-CZ" dirty="0"/>
              <a:t>, který byl první knihou </a:t>
            </a:r>
            <a:r>
              <a:rPr lang="cs-CZ" dirty="0" err="1"/>
              <a:t>Irvina</a:t>
            </a:r>
            <a:r>
              <a:rPr lang="cs-CZ" dirty="0"/>
              <a:t> </a:t>
            </a:r>
            <a:r>
              <a:rPr lang="cs-CZ" dirty="0" err="1"/>
              <a:t>Welshe</a:t>
            </a:r>
            <a:r>
              <a:rPr lang="cs-CZ" dirty="0"/>
              <a:t>, jejich vyznění je ovšem stejně drsné a vůči "spořádanému" světu a "správnému" životu stejně nemilosrdné.</a:t>
            </a:r>
            <a:endParaRPr lang="cs-CZ" dirty="0"/>
          </a:p>
        </p:txBody>
      </p:sp>
      <p:pic>
        <p:nvPicPr>
          <p:cNvPr id="4" name="Picture 2" descr="Acid House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9961" y="0"/>
            <a:ext cx="2242039" cy="3534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5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B6A17-1AA9-C44F-B6AC-D8132C69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Cormac</a:t>
            </a:r>
            <a:r>
              <a:rPr lang="cs-CZ" dirty="0" smtClean="0"/>
              <a:t> </a:t>
            </a:r>
            <a:r>
              <a:rPr lang="cs-CZ" dirty="0" err="1" smtClean="0"/>
              <a:t>McCarthy</a:t>
            </a:r>
            <a:r>
              <a:rPr lang="cs-CZ" dirty="0" smtClean="0"/>
              <a:t> – </a:t>
            </a:r>
            <a:r>
              <a:rPr lang="cs-CZ" b="1" dirty="0" smtClean="0"/>
              <a:t>Krvavý poledník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13C7F-2DFF-194E-A0EF-DE6AB61BB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38314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Autor </a:t>
            </a:r>
            <a:r>
              <a:rPr lang="cs-CZ" dirty="0"/>
              <a:t>v tomto historickém románu popisuje řádění </a:t>
            </a:r>
            <a:r>
              <a:rPr lang="cs-CZ" dirty="0" err="1"/>
              <a:t>Glantonova</a:t>
            </a:r>
            <a:r>
              <a:rPr lang="cs-CZ" dirty="0"/>
              <a:t> gangu na texasko-mexických hranicích v letech 1849–1850. Valná většina dobových událostí a postav je skutečná, do děje jsou pak vpleteny také smyšlené osudy hlavního hrdiny, bezejmenného „kluka“. Co však Krvavý poledník od jiných historických próz zásadně odlišuje, je autorův osobitý styl a hloubka filozofické vize. Autor k popisům brutálního násilí a nelítostné pustiny používá archaizující biblicko-barokní jazyk, jenž slouží současně také jako kryptické médium odkazující na nejrůznější myšlenkové směry: mystické křesťanství Jakoba </a:t>
            </a:r>
            <a:r>
              <a:rPr lang="cs-CZ" dirty="0" err="1"/>
              <a:t>Boehma</a:t>
            </a:r>
            <a:r>
              <a:rPr lang="cs-CZ" dirty="0"/>
              <a:t>, vůli k moci Friedricha Nietzscheho, stará gnostická učení i tarotové arkány. </a:t>
            </a:r>
            <a:endParaRPr lang="cs-CZ" dirty="0"/>
          </a:p>
        </p:txBody>
      </p:sp>
      <p:pic>
        <p:nvPicPr>
          <p:cNvPr id="4" name="Picture 2" descr="Krvavý poledník aneb Večerní červánky na západě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582" y="0"/>
            <a:ext cx="2080418" cy="342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38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B6BD61-DD57-0B4A-B1DE-88BF4C61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Jan Novák – </a:t>
            </a:r>
            <a:r>
              <a:rPr lang="cs-CZ" b="1" dirty="0" smtClean="0"/>
              <a:t>Zatím dobrý </a:t>
            </a:r>
            <a:r>
              <a:rPr lang="cs-CZ" b="1" dirty="0"/>
              <a:t>(komiks)</a:t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450661-5268-AB40-AA66-E705087AE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696"/>
            <a:ext cx="9512300" cy="47992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 to největší příběh studené války. Pětice mladíků s pistolemi se postavila po zuby ozbrojené dvacetitisícové armádě východoněmecké </a:t>
            </a:r>
            <a:r>
              <a:rPr lang="cs-CZ" dirty="0" err="1"/>
              <a:t>Volkspolizei</a:t>
            </a:r>
            <a:r>
              <a:rPr lang="cs-CZ" dirty="0"/>
              <a:t> a prostřílela se do svobodného Západního Berlína. Příběh bratří Mašínů a jejich rodiny vyprávěl spisovatel Jan Novák v románu Zatím dobrý jako strhující, napínavý western, za který získal cenu Magnesia Litera pro nejlepší knihu roku. Teď se jeho scénáře chopil výtvarník Jaromír 99 a vytvořil dramatický a vizuálně působivý komiks ve svém osobitém, </a:t>
            </a:r>
            <a:r>
              <a:rPr lang="cs-CZ" dirty="0" err="1"/>
              <a:t>noirovém</a:t>
            </a:r>
            <a:r>
              <a:rPr lang="cs-CZ" dirty="0"/>
              <a:t> stylu.</a:t>
            </a:r>
            <a:endParaRPr lang="cs-CZ" dirty="0"/>
          </a:p>
        </p:txBody>
      </p:sp>
      <p:pic>
        <p:nvPicPr>
          <p:cNvPr id="4" name="Picture 2" descr="Zatím dobrý (komiks)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076" y="0"/>
            <a:ext cx="1868923" cy="294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0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23DE2-DCAC-E24C-887B-2FC02C72C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William </a:t>
            </a:r>
            <a:r>
              <a:rPr lang="cs-CZ" dirty="0" err="1" smtClean="0"/>
              <a:t>Saroyan</a:t>
            </a:r>
            <a:r>
              <a:rPr lang="cs-CZ" dirty="0" smtClean="0"/>
              <a:t> – </a:t>
            </a:r>
            <a:r>
              <a:rPr lang="cs-CZ" b="1" dirty="0" err="1" smtClean="0"/>
              <a:t>Tracyho</a:t>
            </a:r>
            <a:r>
              <a:rPr lang="cs-CZ" b="1" dirty="0" smtClean="0"/>
              <a:t> Tygr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66E9E8-6543-7B43-93BD-42964E1A5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123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Novela je lyrickou moderní pohádkou o mladíkovi, který chová černého pantera v domnění, že pečuje o vzácného tygra.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Tracyho</a:t>
            </a:r>
            <a:r>
              <a:rPr lang="cs-CZ" dirty="0"/>
              <a:t> tygr není jen uprchlík z cirkusu, ale je to i </a:t>
            </a:r>
            <a:r>
              <a:rPr lang="cs-CZ" dirty="0" err="1"/>
              <a:t>Tracyho</a:t>
            </a:r>
            <a:r>
              <a:rPr lang="cs-CZ" dirty="0"/>
              <a:t> mládí, jeho syn i jeho láska k dívce jménem Laura. V autorově podání je </a:t>
            </a:r>
            <a:r>
              <a:rPr lang="cs-CZ" dirty="0" err="1"/>
              <a:t>Tracyho</a:t>
            </a:r>
            <a:r>
              <a:rPr lang="cs-CZ" dirty="0"/>
              <a:t> tygr všechno, co naplňuje život mladého člověka,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zároveň je i poněkud sarkastickým výsměchem americkému bulvárnímu tisku, reklamě, dravému byznysu a senzacechtivosti.</a:t>
            </a:r>
            <a:endParaRPr lang="cs-CZ" dirty="0"/>
          </a:p>
        </p:txBody>
      </p:sp>
      <p:pic>
        <p:nvPicPr>
          <p:cNvPr id="7170" name="Picture 2" descr="Tracyho tygr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124" y="0"/>
            <a:ext cx="1897876" cy="327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50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5BE1C-160E-794D-A4D5-67608D24D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Yann</a:t>
            </a:r>
            <a:r>
              <a:rPr lang="cs-CZ" dirty="0"/>
              <a:t> </a:t>
            </a:r>
            <a:r>
              <a:rPr lang="cs-CZ" dirty="0" err="1" smtClean="0"/>
              <a:t>Martel</a:t>
            </a:r>
            <a:r>
              <a:rPr lang="cs-CZ" dirty="0" smtClean="0"/>
              <a:t> – </a:t>
            </a:r>
            <a:r>
              <a:rPr lang="cs-CZ" b="1" dirty="0" smtClean="0"/>
              <a:t>Pí a </a:t>
            </a:r>
            <a:r>
              <a:rPr lang="cs-CZ" b="1" dirty="0"/>
              <a:t>jeho život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0D265D-896C-9147-BEA0-6B9990A52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60063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Po tragickém ztroskotání japonské nákladní lodi </a:t>
            </a:r>
            <a:r>
              <a:rPr lang="cs-CZ" dirty="0" err="1"/>
              <a:t>Tsimtsum</a:t>
            </a:r>
            <a:r>
              <a:rPr lang="cs-CZ" dirty="0"/>
              <a:t>, převážející bývalého ředitele zoo s rodinou i jeho zvířata z Indie do Kanady, se na rozbouřené hladině Tichého oceánu pohupuje osamělý záchranný člun. Posádka člunu se skládá z hyeny skvrnité, zebry (se zlomenou nohou), samice orangutana Bublinky, </a:t>
            </a:r>
            <a:r>
              <a:rPr lang="cs-CZ" dirty="0" err="1"/>
              <a:t>dvoumetrákového</a:t>
            </a:r>
            <a:r>
              <a:rPr lang="cs-CZ" dirty="0"/>
              <a:t> bengálského tygra – a šestnáctiletého indického chlapce jménem Pí. Kulisy jsou připravené pro jeden z nejpozoruhodnějších anglosaských románů současnosti. Román Pí a jeho život (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Pi</a:t>
            </a:r>
            <a:r>
              <a:rPr lang="cs-CZ" dirty="0"/>
              <a:t>, 2001) mladého kanadského spisovatele </a:t>
            </a:r>
            <a:r>
              <a:rPr lang="cs-CZ" dirty="0" err="1"/>
              <a:t>Yanna</a:t>
            </a:r>
            <a:r>
              <a:rPr lang="cs-CZ" dirty="0"/>
              <a:t> </a:t>
            </a:r>
            <a:r>
              <a:rPr lang="cs-CZ" dirty="0" err="1"/>
              <a:t>Martela</a:t>
            </a:r>
            <a:r>
              <a:rPr lang="cs-CZ" dirty="0"/>
              <a:t> (*1963) je formativní dílo plné ohromující imaginace. Inteligentní humor, neustálá konfrontace člověka a jeho náboženských vyznání se světem zvířat, mytologický rozměr a působivé poselství románu těší a okouzlují čtenáře na celém světě. </a:t>
            </a:r>
            <a:endParaRPr lang="cs-CZ" dirty="0"/>
          </a:p>
        </p:txBody>
      </p:sp>
      <p:pic>
        <p:nvPicPr>
          <p:cNvPr id="8194" name="Picture 2" descr="Pí a jeho život obálka kni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8834" y="0"/>
            <a:ext cx="1753165" cy="291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7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Vlastní 2">
      <a:dk1>
        <a:srgbClr val="000000"/>
      </a:dk1>
      <a:lt1>
        <a:srgbClr val="FFD700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1263</Words>
  <Application>Microsoft Office PowerPoint</Application>
  <PresentationFormat>Širokoúhlá obrazovka</PresentationFormat>
  <Paragraphs>26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Nové knihy II.</vt:lpstr>
      <vt:lpstr> Vojtěch Matonoha – Prašina I., II., III.</vt:lpstr>
      <vt:lpstr> Kevin Hearne – Útok obrů</vt:lpstr>
      <vt:lpstr>     Kazuo Ishiguro – Neopouštěj mě     </vt:lpstr>
      <vt:lpstr>    Irvine Welsh – Acid  House    </vt:lpstr>
      <vt:lpstr> Cormac McCarthy – Krvavý poledník  </vt:lpstr>
      <vt:lpstr>   Jan Novák – Zatím dobrý (komiks)   </vt:lpstr>
      <vt:lpstr> William Saroyan – Tracyho Tygr</vt:lpstr>
      <vt:lpstr> Yann Martel – Pí a jeho život </vt:lpstr>
      <vt:lpstr>  Martin Řezníček – Rozpojené státy    </vt:lpstr>
      <vt:lpstr>  Z. Ležák &amp; Š. Jislová - Milada Horáková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knihy I.</dc:title>
  <dc:creator>Petr Plachý</dc:creator>
  <cp:lastModifiedBy>Petr Plachý</cp:lastModifiedBy>
  <cp:revision>16</cp:revision>
  <dcterms:created xsi:type="dcterms:W3CDTF">2021-03-29T18:32:38Z</dcterms:created>
  <dcterms:modified xsi:type="dcterms:W3CDTF">2021-04-09T14:30:13Z</dcterms:modified>
</cp:coreProperties>
</file>