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2" r:id="rId7"/>
    <p:sldId id="265" r:id="rId8"/>
    <p:sldId id="263" r:id="rId9"/>
    <p:sldId id="264"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20"/>
    <p:restoredTop sz="94666"/>
  </p:normalViewPr>
  <p:slideViewPr>
    <p:cSldViewPr snapToGrid="0" snapToObjects="1">
      <p:cViewPr varScale="1">
        <p:scale>
          <a:sx n="109" d="100"/>
          <a:sy n="109" d="100"/>
        </p:scale>
        <p:origin x="98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839947-7D8A-4044-A772-E18F96D20541}"/>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A15EC8A-45A5-B74A-9A6C-385D43E6B8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50D287C8-361F-A84F-A4BA-D0FED0B83FCA}"/>
              </a:ext>
            </a:extLst>
          </p:cNvPr>
          <p:cNvSpPr>
            <a:spLocks noGrp="1"/>
          </p:cNvSpPr>
          <p:nvPr>
            <p:ph type="dt" sz="half" idx="10"/>
          </p:nvPr>
        </p:nvSpPr>
        <p:spPr/>
        <p:txBody>
          <a:bodyPr/>
          <a:lstStyle/>
          <a:p>
            <a:fld id="{5CEFC23F-F6A0-A44D-8F8C-BEEF8DE65B0D}" type="datetimeFigureOut">
              <a:rPr lang="cs-CZ" smtClean="0"/>
              <a:t>25.07.2022</a:t>
            </a:fld>
            <a:endParaRPr lang="cs-CZ"/>
          </a:p>
        </p:txBody>
      </p:sp>
      <p:sp>
        <p:nvSpPr>
          <p:cNvPr id="5" name="Zástupný symbol pro zápatí 4">
            <a:extLst>
              <a:ext uri="{FF2B5EF4-FFF2-40B4-BE49-F238E27FC236}">
                <a16:creationId xmlns:a16="http://schemas.microsoft.com/office/drawing/2014/main" id="{61DD3111-87C5-FE4B-87DD-AEE666EFD8F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A8AC774-C511-4547-B61F-D5BA856B22CF}"/>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876754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6D7316-1196-8443-9524-47A6028449A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5F13151-2C92-5A47-8A27-3BC180221D4D}"/>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28FE37C-FBF7-324B-98CD-1F327A21C952}"/>
              </a:ext>
            </a:extLst>
          </p:cNvPr>
          <p:cNvSpPr>
            <a:spLocks noGrp="1"/>
          </p:cNvSpPr>
          <p:nvPr>
            <p:ph type="dt" sz="half" idx="10"/>
          </p:nvPr>
        </p:nvSpPr>
        <p:spPr/>
        <p:txBody>
          <a:bodyPr/>
          <a:lstStyle/>
          <a:p>
            <a:fld id="{5CEFC23F-F6A0-A44D-8F8C-BEEF8DE65B0D}" type="datetimeFigureOut">
              <a:rPr lang="cs-CZ" smtClean="0"/>
              <a:t>25.07.2022</a:t>
            </a:fld>
            <a:endParaRPr lang="cs-CZ"/>
          </a:p>
        </p:txBody>
      </p:sp>
      <p:sp>
        <p:nvSpPr>
          <p:cNvPr id="5" name="Zástupný symbol pro zápatí 4">
            <a:extLst>
              <a:ext uri="{FF2B5EF4-FFF2-40B4-BE49-F238E27FC236}">
                <a16:creationId xmlns:a16="http://schemas.microsoft.com/office/drawing/2014/main" id="{CF2852AB-07CC-6C46-8B55-F3686EF2CF8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E8A86B9-CE3C-5A4E-BCD3-9A2049B82512}"/>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742677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5E3F8E0-0E61-A242-8F47-C37560514A1F}"/>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EAC25FB-6DD2-934C-90B8-D31E99009564}"/>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3C488E6-1C91-EC4E-B072-A6F4C82BDC61}"/>
              </a:ext>
            </a:extLst>
          </p:cNvPr>
          <p:cNvSpPr>
            <a:spLocks noGrp="1"/>
          </p:cNvSpPr>
          <p:nvPr>
            <p:ph type="dt" sz="half" idx="10"/>
          </p:nvPr>
        </p:nvSpPr>
        <p:spPr/>
        <p:txBody>
          <a:bodyPr/>
          <a:lstStyle/>
          <a:p>
            <a:fld id="{5CEFC23F-F6A0-A44D-8F8C-BEEF8DE65B0D}" type="datetimeFigureOut">
              <a:rPr lang="cs-CZ" smtClean="0"/>
              <a:t>25.07.2022</a:t>
            </a:fld>
            <a:endParaRPr lang="cs-CZ"/>
          </a:p>
        </p:txBody>
      </p:sp>
      <p:sp>
        <p:nvSpPr>
          <p:cNvPr id="5" name="Zástupný symbol pro zápatí 4">
            <a:extLst>
              <a:ext uri="{FF2B5EF4-FFF2-40B4-BE49-F238E27FC236}">
                <a16:creationId xmlns:a16="http://schemas.microsoft.com/office/drawing/2014/main" id="{043F7E40-6FB7-6446-ACD1-D4C67B2D0D2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7D35737-A406-7547-8A6E-9B35F5C3C25A}"/>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199094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11CE5B-6645-BA43-884E-ECA7599BE40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C78346D-6AA8-714D-A00E-B5B90C198D5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EC6F653-541E-EA4D-A216-6F69D78A3E00}"/>
              </a:ext>
            </a:extLst>
          </p:cNvPr>
          <p:cNvSpPr>
            <a:spLocks noGrp="1"/>
          </p:cNvSpPr>
          <p:nvPr>
            <p:ph type="dt" sz="half" idx="10"/>
          </p:nvPr>
        </p:nvSpPr>
        <p:spPr/>
        <p:txBody>
          <a:bodyPr/>
          <a:lstStyle/>
          <a:p>
            <a:fld id="{5CEFC23F-F6A0-A44D-8F8C-BEEF8DE65B0D}" type="datetimeFigureOut">
              <a:rPr lang="cs-CZ" smtClean="0"/>
              <a:t>25.07.2022</a:t>
            </a:fld>
            <a:endParaRPr lang="cs-CZ"/>
          </a:p>
        </p:txBody>
      </p:sp>
      <p:sp>
        <p:nvSpPr>
          <p:cNvPr id="5" name="Zástupný symbol pro zápatí 4">
            <a:extLst>
              <a:ext uri="{FF2B5EF4-FFF2-40B4-BE49-F238E27FC236}">
                <a16:creationId xmlns:a16="http://schemas.microsoft.com/office/drawing/2014/main" id="{FC35C1D4-38FD-6543-99FA-C8F5C2D77FF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6F452E6-1EC0-1246-B608-F9293F10B274}"/>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3102963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133F7D-9452-F546-A490-D3000000A60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9D1CA43E-E31B-3C4F-8EAF-539CF6A396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9203E6BF-37DA-2C42-AFF7-0C1DB44E43F7}"/>
              </a:ext>
            </a:extLst>
          </p:cNvPr>
          <p:cNvSpPr>
            <a:spLocks noGrp="1"/>
          </p:cNvSpPr>
          <p:nvPr>
            <p:ph type="dt" sz="half" idx="10"/>
          </p:nvPr>
        </p:nvSpPr>
        <p:spPr/>
        <p:txBody>
          <a:bodyPr/>
          <a:lstStyle/>
          <a:p>
            <a:fld id="{5CEFC23F-F6A0-A44D-8F8C-BEEF8DE65B0D}" type="datetimeFigureOut">
              <a:rPr lang="cs-CZ" smtClean="0"/>
              <a:t>25.07.2022</a:t>
            </a:fld>
            <a:endParaRPr lang="cs-CZ"/>
          </a:p>
        </p:txBody>
      </p:sp>
      <p:sp>
        <p:nvSpPr>
          <p:cNvPr id="5" name="Zástupný symbol pro zápatí 4">
            <a:extLst>
              <a:ext uri="{FF2B5EF4-FFF2-40B4-BE49-F238E27FC236}">
                <a16:creationId xmlns:a16="http://schemas.microsoft.com/office/drawing/2014/main" id="{9B401D89-607F-2E4C-83CB-2AA8FB3D79F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09F9146-1AC0-2C46-B43E-166952FCACB9}"/>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813927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77C18F-3C1C-584F-ADD2-716A2A75108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69A713B-013B-C145-9BB5-3CD71D142B91}"/>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C710D32-92DD-2146-B915-BD52F3A0E3E1}"/>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4301BAE-B5DD-C940-B033-1A37EEBB0797}"/>
              </a:ext>
            </a:extLst>
          </p:cNvPr>
          <p:cNvSpPr>
            <a:spLocks noGrp="1"/>
          </p:cNvSpPr>
          <p:nvPr>
            <p:ph type="dt" sz="half" idx="10"/>
          </p:nvPr>
        </p:nvSpPr>
        <p:spPr/>
        <p:txBody>
          <a:bodyPr/>
          <a:lstStyle/>
          <a:p>
            <a:fld id="{5CEFC23F-F6A0-A44D-8F8C-BEEF8DE65B0D}" type="datetimeFigureOut">
              <a:rPr lang="cs-CZ" smtClean="0"/>
              <a:t>25.07.2022</a:t>
            </a:fld>
            <a:endParaRPr lang="cs-CZ"/>
          </a:p>
        </p:txBody>
      </p:sp>
      <p:sp>
        <p:nvSpPr>
          <p:cNvPr id="6" name="Zástupný symbol pro zápatí 5">
            <a:extLst>
              <a:ext uri="{FF2B5EF4-FFF2-40B4-BE49-F238E27FC236}">
                <a16:creationId xmlns:a16="http://schemas.microsoft.com/office/drawing/2014/main" id="{D153802B-4A84-D44C-A3CE-0CA828C6DD0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7008492-2AA7-CD4D-9654-1946726F5F9F}"/>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3018812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0A55FA-ED7C-244F-BFB2-503449A3ABF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165CE7E6-CA97-614B-B56E-36E7F1FAE1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5DD3339-9DE6-9241-8493-AC6EA805FBF4}"/>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D243394-E98A-F944-BA78-4637E5DE0C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4412A819-A298-F240-B578-68B54C3DD2A0}"/>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CCBFE80-DFD8-1A46-B3D6-A3B01281DD89}"/>
              </a:ext>
            </a:extLst>
          </p:cNvPr>
          <p:cNvSpPr>
            <a:spLocks noGrp="1"/>
          </p:cNvSpPr>
          <p:nvPr>
            <p:ph type="dt" sz="half" idx="10"/>
          </p:nvPr>
        </p:nvSpPr>
        <p:spPr/>
        <p:txBody>
          <a:bodyPr/>
          <a:lstStyle/>
          <a:p>
            <a:fld id="{5CEFC23F-F6A0-A44D-8F8C-BEEF8DE65B0D}" type="datetimeFigureOut">
              <a:rPr lang="cs-CZ" smtClean="0"/>
              <a:t>25.07.2022</a:t>
            </a:fld>
            <a:endParaRPr lang="cs-CZ"/>
          </a:p>
        </p:txBody>
      </p:sp>
      <p:sp>
        <p:nvSpPr>
          <p:cNvPr id="8" name="Zástupný symbol pro zápatí 7">
            <a:extLst>
              <a:ext uri="{FF2B5EF4-FFF2-40B4-BE49-F238E27FC236}">
                <a16:creationId xmlns:a16="http://schemas.microsoft.com/office/drawing/2014/main" id="{0EA6F8D3-640E-CC47-A87A-4C2411BCB987}"/>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3FBF7DE-21F2-7D41-AB8B-43E0358DD8F2}"/>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221686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A149DE-96A1-A149-ADE6-2C0C8B80166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10CD0364-B78B-8A4B-8618-0D4D38124CDE}"/>
              </a:ext>
            </a:extLst>
          </p:cNvPr>
          <p:cNvSpPr>
            <a:spLocks noGrp="1"/>
          </p:cNvSpPr>
          <p:nvPr>
            <p:ph type="dt" sz="half" idx="10"/>
          </p:nvPr>
        </p:nvSpPr>
        <p:spPr/>
        <p:txBody>
          <a:bodyPr/>
          <a:lstStyle/>
          <a:p>
            <a:fld id="{5CEFC23F-F6A0-A44D-8F8C-BEEF8DE65B0D}" type="datetimeFigureOut">
              <a:rPr lang="cs-CZ" smtClean="0"/>
              <a:t>25.07.2022</a:t>
            </a:fld>
            <a:endParaRPr lang="cs-CZ"/>
          </a:p>
        </p:txBody>
      </p:sp>
      <p:sp>
        <p:nvSpPr>
          <p:cNvPr id="4" name="Zástupný symbol pro zápatí 3">
            <a:extLst>
              <a:ext uri="{FF2B5EF4-FFF2-40B4-BE49-F238E27FC236}">
                <a16:creationId xmlns:a16="http://schemas.microsoft.com/office/drawing/2014/main" id="{F66DF358-F28D-544D-B6DD-56171C4BAEC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89F19C8-77D5-DE4F-A088-46A22D1B231C}"/>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2090623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FC48848-16AE-0B4A-8DA3-01DEED0DFD0D}"/>
              </a:ext>
            </a:extLst>
          </p:cNvPr>
          <p:cNvSpPr>
            <a:spLocks noGrp="1"/>
          </p:cNvSpPr>
          <p:nvPr>
            <p:ph type="dt" sz="half" idx="10"/>
          </p:nvPr>
        </p:nvSpPr>
        <p:spPr/>
        <p:txBody>
          <a:bodyPr/>
          <a:lstStyle/>
          <a:p>
            <a:fld id="{5CEFC23F-F6A0-A44D-8F8C-BEEF8DE65B0D}" type="datetimeFigureOut">
              <a:rPr lang="cs-CZ" smtClean="0"/>
              <a:t>25.07.2022</a:t>
            </a:fld>
            <a:endParaRPr lang="cs-CZ"/>
          </a:p>
        </p:txBody>
      </p:sp>
      <p:sp>
        <p:nvSpPr>
          <p:cNvPr id="3" name="Zástupný symbol pro zápatí 2">
            <a:extLst>
              <a:ext uri="{FF2B5EF4-FFF2-40B4-BE49-F238E27FC236}">
                <a16:creationId xmlns:a16="http://schemas.microsoft.com/office/drawing/2014/main" id="{4814CD9B-85CA-774A-AABF-803B0052B08D}"/>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ADC96EA-3B46-004B-B547-32895273249F}"/>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939964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37C046-5F76-1241-8C99-C912B4BC437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D395E36-8A51-BD49-A2E7-E4EF2B8C62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5CB6A34-4CC7-D143-B08C-53683019EA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7C60AE6-2C75-5C48-92BD-A0560017D57F}"/>
              </a:ext>
            </a:extLst>
          </p:cNvPr>
          <p:cNvSpPr>
            <a:spLocks noGrp="1"/>
          </p:cNvSpPr>
          <p:nvPr>
            <p:ph type="dt" sz="half" idx="10"/>
          </p:nvPr>
        </p:nvSpPr>
        <p:spPr/>
        <p:txBody>
          <a:bodyPr/>
          <a:lstStyle/>
          <a:p>
            <a:fld id="{5CEFC23F-F6A0-A44D-8F8C-BEEF8DE65B0D}" type="datetimeFigureOut">
              <a:rPr lang="cs-CZ" smtClean="0"/>
              <a:t>25.07.2022</a:t>
            </a:fld>
            <a:endParaRPr lang="cs-CZ"/>
          </a:p>
        </p:txBody>
      </p:sp>
      <p:sp>
        <p:nvSpPr>
          <p:cNvPr id="6" name="Zástupný symbol pro zápatí 5">
            <a:extLst>
              <a:ext uri="{FF2B5EF4-FFF2-40B4-BE49-F238E27FC236}">
                <a16:creationId xmlns:a16="http://schemas.microsoft.com/office/drawing/2014/main" id="{2B06B237-4972-EB47-B0EE-53F41C05207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6F51FD2-6B5A-614A-B43B-20BEE0377C05}"/>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2671697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B238ED-76CE-C74A-9AE2-CA3D3701936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7B4AD31-0451-9A4C-A456-0721AFBCE2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D83CB4F3-ADEB-3C44-8B03-98C01106E4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722F604-C925-7241-BE5F-C11AB4EED1E2}"/>
              </a:ext>
            </a:extLst>
          </p:cNvPr>
          <p:cNvSpPr>
            <a:spLocks noGrp="1"/>
          </p:cNvSpPr>
          <p:nvPr>
            <p:ph type="dt" sz="half" idx="10"/>
          </p:nvPr>
        </p:nvSpPr>
        <p:spPr/>
        <p:txBody>
          <a:bodyPr/>
          <a:lstStyle/>
          <a:p>
            <a:fld id="{5CEFC23F-F6A0-A44D-8F8C-BEEF8DE65B0D}" type="datetimeFigureOut">
              <a:rPr lang="cs-CZ" smtClean="0"/>
              <a:t>25.07.2022</a:t>
            </a:fld>
            <a:endParaRPr lang="cs-CZ"/>
          </a:p>
        </p:txBody>
      </p:sp>
      <p:sp>
        <p:nvSpPr>
          <p:cNvPr id="6" name="Zástupný symbol pro zápatí 5">
            <a:extLst>
              <a:ext uri="{FF2B5EF4-FFF2-40B4-BE49-F238E27FC236}">
                <a16:creationId xmlns:a16="http://schemas.microsoft.com/office/drawing/2014/main" id="{BF4D6BC1-EFD6-E74A-9536-123E4119D90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440C4B5-5472-4D46-A5AE-0F8E81CE2413}"/>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875814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2E1EA4B-147F-B74B-AA4E-1A50178318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2197941B-AEE2-4B4E-9BAA-2C965DC4F3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E739A17-7DCC-F64C-B5C3-A884E7DEB7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EFC23F-F6A0-A44D-8F8C-BEEF8DE65B0D}" type="datetimeFigureOut">
              <a:rPr lang="cs-CZ" smtClean="0"/>
              <a:t>25.07.2022</a:t>
            </a:fld>
            <a:endParaRPr lang="cs-CZ"/>
          </a:p>
        </p:txBody>
      </p:sp>
      <p:sp>
        <p:nvSpPr>
          <p:cNvPr id="5" name="Zástupný symbol pro zápatí 4">
            <a:extLst>
              <a:ext uri="{FF2B5EF4-FFF2-40B4-BE49-F238E27FC236}">
                <a16:creationId xmlns:a16="http://schemas.microsoft.com/office/drawing/2014/main" id="{20F03CE1-72E8-DE4E-9434-07CC6B6D44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62CEB546-D670-BB43-87BF-69F2B7DA58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15E76C-857F-9B41-8B37-3828ACC5A662}" type="slidenum">
              <a:rPr lang="cs-CZ" smtClean="0"/>
              <a:t>‹#›</a:t>
            </a:fld>
            <a:endParaRPr lang="cs-CZ"/>
          </a:p>
        </p:txBody>
      </p:sp>
    </p:spTree>
    <p:extLst>
      <p:ext uri="{BB962C8B-B14F-4D97-AF65-F5344CB8AC3E}">
        <p14:creationId xmlns:p14="http://schemas.microsoft.com/office/powerpoint/2010/main" val="571139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databazeknih.cz/"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3F00E0-CE10-B949-A886-9402B15A44FD}"/>
              </a:ext>
            </a:extLst>
          </p:cNvPr>
          <p:cNvSpPr>
            <a:spLocks noGrp="1"/>
          </p:cNvSpPr>
          <p:nvPr>
            <p:ph type="ctrTitle"/>
          </p:nvPr>
        </p:nvSpPr>
        <p:spPr/>
        <p:txBody>
          <a:bodyPr/>
          <a:lstStyle/>
          <a:p>
            <a:r>
              <a:rPr lang="cs-CZ" dirty="0"/>
              <a:t>Nové knihy </a:t>
            </a:r>
            <a:r>
              <a:rPr lang="cs-CZ" dirty="0" smtClean="0"/>
              <a:t>III.</a:t>
            </a:r>
            <a:endParaRPr lang="cs-CZ" dirty="0"/>
          </a:p>
        </p:txBody>
      </p:sp>
      <p:sp>
        <p:nvSpPr>
          <p:cNvPr id="3" name="Podnadpis 2">
            <a:extLst>
              <a:ext uri="{FF2B5EF4-FFF2-40B4-BE49-F238E27FC236}">
                <a16:creationId xmlns:a16="http://schemas.microsoft.com/office/drawing/2014/main" id="{75650000-B95C-3847-A49D-62896EE18A43}"/>
              </a:ext>
            </a:extLst>
          </p:cNvPr>
          <p:cNvSpPr>
            <a:spLocks noGrp="1"/>
          </p:cNvSpPr>
          <p:nvPr>
            <p:ph type="subTitle" idx="1"/>
          </p:nvPr>
        </p:nvSpPr>
        <p:spPr>
          <a:xfrm>
            <a:off x="1524000" y="3602037"/>
            <a:ext cx="9144000" cy="1653841"/>
          </a:xfrm>
        </p:spPr>
        <p:txBody>
          <a:bodyPr/>
          <a:lstStyle/>
          <a:p>
            <a:r>
              <a:rPr lang="cs-CZ" dirty="0"/>
              <a:t>ŠKOLNÍ </a:t>
            </a:r>
            <a:r>
              <a:rPr lang="cs-CZ" dirty="0" smtClean="0"/>
              <a:t>KNIHOVNA</a:t>
            </a:r>
            <a:endParaRPr lang="cs-CZ" dirty="0"/>
          </a:p>
        </p:txBody>
      </p:sp>
      <p:pic>
        <p:nvPicPr>
          <p:cNvPr id="1026" name="Picture 2">
            <a:extLst>
              <a:ext uri="{FF2B5EF4-FFF2-40B4-BE49-F238E27FC236}">
                <a16:creationId xmlns:a16="http://schemas.microsoft.com/office/drawing/2014/main" id="{ED7AF50F-4AC0-5946-9F13-A7201123D7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435" y="424451"/>
            <a:ext cx="2185684" cy="93970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A0A866D2-086B-AC48-8A5F-905B0A3A28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0463" y="424451"/>
            <a:ext cx="975474" cy="975474"/>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a:extLst>
              <a:ext uri="{FF2B5EF4-FFF2-40B4-BE49-F238E27FC236}">
                <a16:creationId xmlns:a16="http://schemas.microsoft.com/office/drawing/2014/main" id="{34D4929A-B39B-144E-9923-97272A1437D3}"/>
              </a:ext>
            </a:extLst>
          </p:cNvPr>
          <p:cNvSpPr txBox="1"/>
          <p:nvPr/>
        </p:nvSpPr>
        <p:spPr>
          <a:xfrm>
            <a:off x="4149378" y="660956"/>
            <a:ext cx="3724096" cy="369332"/>
          </a:xfrm>
          <a:prstGeom prst="rect">
            <a:avLst/>
          </a:prstGeom>
          <a:noFill/>
        </p:spPr>
        <p:txBody>
          <a:bodyPr wrap="none" rtlCol="0">
            <a:spAutoFit/>
          </a:bodyPr>
          <a:lstStyle/>
          <a:p>
            <a:r>
              <a:rPr lang="cs-CZ" dirty="0"/>
              <a:t>Gymnázium, Praha 9, Litoměřická 726</a:t>
            </a:r>
          </a:p>
        </p:txBody>
      </p:sp>
      <p:sp>
        <p:nvSpPr>
          <p:cNvPr id="5" name="TextovéPole 4">
            <a:extLst>
              <a:ext uri="{FF2B5EF4-FFF2-40B4-BE49-F238E27FC236}">
                <a16:creationId xmlns:a16="http://schemas.microsoft.com/office/drawing/2014/main" id="{797B72CA-F1B1-AE49-9D31-D3372991632A}"/>
              </a:ext>
            </a:extLst>
          </p:cNvPr>
          <p:cNvSpPr txBox="1"/>
          <p:nvPr/>
        </p:nvSpPr>
        <p:spPr>
          <a:xfrm>
            <a:off x="10260922" y="6064217"/>
            <a:ext cx="1225015" cy="369332"/>
          </a:xfrm>
          <a:prstGeom prst="rect">
            <a:avLst/>
          </a:prstGeom>
          <a:noFill/>
        </p:spPr>
        <p:txBody>
          <a:bodyPr wrap="none" rtlCol="0">
            <a:spAutoFit/>
          </a:bodyPr>
          <a:lstStyle/>
          <a:p>
            <a:r>
              <a:rPr lang="cs-CZ" dirty="0" smtClean="0"/>
              <a:t>25. 7. 2022</a:t>
            </a:r>
            <a:endParaRPr lang="cs-CZ" dirty="0"/>
          </a:p>
        </p:txBody>
      </p:sp>
    </p:spTree>
    <p:extLst>
      <p:ext uri="{BB962C8B-B14F-4D97-AF65-F5344CB8AC3E}">
        <p14:creationId xmlns:p14="http://schemas.microsoft.com/office/powerpoint/2010/main" val="1409482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62441C-0B2D-3C4C-9919-2BA516666FE8}"/>
              </a:ext>
            </a:extLst>
          </p:cNvPr>
          <p:cNvSpPr>
            <a:spLocks noGrp="1"/>
          </p:cNvSpPr>
          <p:nvPr>
            <p:ph type="title"/>
          </p:nvPr>
        </p:nvSpPr>
        <p:spPr/>
        <p:txBody>
          <a:bodyPr>
            <a:normAutofit fontScale="90000"/>
          </a:bodyPr>
          <a:lstStyle/>
          <a:p>
            <a:r>
              <a:rPr lang="cs-CZ" dirty="0"/>
              <a:t/>
            </a:r>
            <a:br>
              <a:rPr lang="cs-CZ" dirty="0"/>
            </a:br>
            <a:r>
              <a:rPr lang="cs-CZ" b="1" dirty="0"/>
              <a:t/>
            </a:r>
            <a:br>
              <a:rPr lang="cs-CZ" b="1" dirty="0"/>
            </a:br>
            <a:r>
              <a:rPr lang="cs-CZ" b="1" dirty="0" smtClean="0"/>
              <a:t/>
            </a:r>
            <a:br>
              <a:rPr lang="cs-CZ" b="1" dirty="0" smtClean="0"/>
            </a:br>
            <a:r>
              <a:rPr lang="cs-CZ" b="1" dirty="0" smtClean="0"/>
              <a:t>Osamělost </a:t>
            </a:r>
            <a:r>
              <a:rPr lang="cs-CZ" b="1" dirty="0"/>
              <a:t>prvočísel</a:t>
            </a:r>
            <a:br>
              <a:rPr lang="cs-CZ" b="1" dirty="0"/>
            </a:br>
            <a:r>
              <a:rPr lang="cs-CZ" dirty="0"/>
              <a:t>Paolo </a:t>
            </a:r>
            <a:r>
              <a:rPr lang="cs-CZ" dirty="0" err="1"/>
              <a:t>Giordano</a:t>
            </a:r>
            <a:r>
              <a:rPr lang="cs-CZ" b="1" dirty="0"/>
              <a:t/>
            </a:r>
            <a:br>
              <a:rPr lang="cs-CZ" b="1" dirty="0"/>
            </a:br>
            <a:r>
              <a:rPr lang="cs-CZ" dirty="0"/>
              <a:t/>
            </a:r>
            <a:br>
              <a:rPr lang="cs-CZ" dirty="0"/>
            </a:br>
            <a:r>
              <a:rPr lang="cs-CZ" dirty="0"/>
              <a:t/>
            </a:r>
            <a:br>
              <a:rPr lang="cs-CZ" dirty="0"/>
            </a:br>
            <a:endParaRPr lang="cs-CZ" dirty="0"/>
          </a:p>
        </p:txBody>
      </p:sp>
      <p:sp>
        <p:nvSpPr>
          <p:cNvPr id="3" name="Zástupný obsah 2">
            <a:extLst>
              <a:ext uri="{FF2B5EF4-FFF2-40B4-BE49-F238E27FC236}">
                <a16:creationId xmlns:a16="http://schemas.microsoft.com/office/drawing/2014/main" id="{B4D2414A-16FE-0E4F-939E-47F5F70EA71D}"/>
              </a:ext>
            </a:extLst>
          </p:cNvPr>
          <p:cNvSpPr>
            <a:spLocks noGrp="1"/>
          </p:cNvSpPr>
          <p:nvPr>
            <p:ph idx="1"/>
          </p:nvPr>
        </p:nvSpPr>
        <p:spPr>
          <a:xfrm>
            <a:off x="838200" y="1825625"/>
            <a:ext cx="9136386" cy="4645513"/>
          </a:xfrm>
        </p:spPr>
        <p:txBody>
          <a:bodyPr>
            <a:normAutofit/>
          </a:bodyPr>
          <a:lstStyle/>
          <a:p>
            <a:pPr marL="0" indent="0">
              <a:buNone/>
            </a:pPr>
            <a:r>
              <a:rPr lang="cs-CZ" dirty="0" smtClean="0"/>
              <a:t>Rozhodnutí </a:t>
            </a:r>
            <a:r>
              <a:rPr lang="cs-CZ" dirty="0"/>
              <a:t>uděláme během pár vteřin a jejich důsledky pak neseme po zbytek života. Pravdivost tohoto tvrzení doslova na vlastní kůži otestovali protagonisté románu: Alice a </a:t>
            </a:r>
            <a:r>
              <a:rPr lang="cs-CZ" dirty="0" err="1"/>
              <a:t>Mattia</a:t>
            </a:r>
            <a:r>
              <a:rPr lang="cs-CZ" dirty="0"/>
              <a:t> se v dětství rozhodli špatně… Přitom nešlo o nic závažného, ona se jen nechtěla stát závodnicí v lyžování a on nehodlal vzít na oslavu ke spolužákovi svou mentálně postiženou sestru. Dalo by se to pochopit, byli ještě malí, ale tíha následků je neušetřila, naopak dopadla na ně celou svou vahou. Během dospívání hledají svoje místo na světě ještě obtížněji než většina jejich vrstevníků, ale když se setkají, zdá se, že by je mohli najít jeden vedle druhého...</a:t>
            </a:r>
          </a:p>
        </p:txBody>
      </p:sp>
      <p:pic>
        <p:nvPicPr>
          <p:cNvPr id="5" name="Obrázek 4" descr="Osamělost prvočísel obálka knih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12315" y="0"/>
            <a:ext cx="1579685" cy="2461846"/>
          </a:xfrm>
          <a:prstGeom prst="rect">
            <a:avLst/>
          </a:prstGeom>
          <a:noFill/>
          <a:ln>
            <a:noFill/>
          </a:ln>
        </p:spPr>
      </p:pic>
    </p:spTree>
    <p:extLst>
      <p:ext uri="{BB962C8B-B14F-4D97-AF65-F5344CB8AC3E}">
        <p14:creationId xmlns:p14="http://schemas.microsoft.com/office/powerpoint/2010/main" val="23754137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62441C-0B2D-3C4C-9919-2BA516666FE8}"/>
              </a:ext>
            </a:extLst>
          </p:cNvPr>
          <p:cNvSpPr>
            <a:spLocks noGrp="1"/>
          </p:cNvSpPr>
          <p:nvPr>
            <p:ph type="title"/>
          </p:nvPr>
        </p:nvSpPr>
        <p:spPr/>
        <p:txBody>
          <a:bodyPr>
            <a:normAutofit fontScale="90000"/>
          </a:bodyPr>
          <a:lstStyle/>
          <a:p>
            <a:r>
              <a:rPr lang="cs-CZ" dirty="0"/>
              <a:t/>
            </a:r>
            <a:br>
              <a:rPr lang="cs-CZ" dirty="0"/>
            </a:br>
            <a:r>
              <a:rPr lang="cs-CZ" b="1" dirty="0"/>
              <a:t/>
            </a:r>
            <a:br>
              <a:rPr lang="cs-CZ" b="1" dirty="0"/>
            </a:br>
            <a:r>
              <a:rPr lang="cs-CZ" b="1" dirty="0" smtClean="0"/>
              <a:t/>
            </a:r>
            <a:br>
              <a:rPr lang="cs-CZ" b="1" dirty="0" smtClean="0"/>
            </a:br>
            <a:r>
              <a:rPr lang="cs-CZ" b="1" dirty="0" err="1"/>
              <a:t>Béowulf</a:t>
            </a:r>
            <a:r>
              <a:rPr lang="cs-CZ" b="1" dirty="0"/>
              <a:t/>
            </a:r>
            <a:br>
              <a:rPr lang="cs-CZ" b="1" dirty="0"/>
            </a:br>
            <a:r>
              <a:rPr lang="cs-CZ" dirty="0"/>
              <a:t/>
            </a:r>
            <a:br>
              <a:rPr lang="cs-CZ" dirty="0"/>
            </a:br>
            <a:r>
              <a:rPr lang="cs-CZ" dirty="0"/>
              <a:t/>
            </a:r>
            <a:br>
              <a:rPr lang="cs-CZ" dirty="0"/>
            </a:br>
            <a:endParaRPr lang="cs-CZ" dirty="0"/>
          </a:p>
        </p:txBody>
      </p:sp>
      <p:sp>
        <p:nvSpPr>
          <p:cNvPr id="3" name="Zástupný obsah 2">
            <a:extLst>
              <a:ext uri="{FF2B5EF4-FFF2-40B4-BE49-F238E27FC236}">
                <a16:creationId xmlns:a16="http://schemas.microsoft.com/office/drawing/2014/main" id="{B4D2414A-16FE-0E4F-939E-47F5F70EA71D}"/>
              </a:ext>
            </a:extLst>
          </p:cNvPr>
          <p:cNvSpPr>
            <a:spLocks noGrp="1"/>
          </p:cNvSpPr>
          <p:nvPr>
            <p:ph idx="1"/>
          </p:nvPr>
        </p:nvSpPr>
        <p:spPr>
          <a:xfrm>
            <a:off x="838200" y="1825625"/>
            <a:ext cx="9136386" cy="4645513"/>
          </a:xfrm>
        </p:spPr>
        <p:txBody>
          <a:bodyPr>
            <a:normAutofit/>
          </a:bodyPr>
          <a:lstStyle/>
          <a:p>
            <a:pPr marL="0" indent="0">
              <a:buNone/>
            </a:pPr>
            <a:r>
              <a:rPr lang="cs-CZ" dirty="0" err="1" smtClean="0"/>
              <a:t>Beowulf</a:t>
            </a:r>
            <a:r>
              <a:rPr lang="cs-CZ" dirty="0" smtClean="0"/>
              <a:t> </a:t>
            </a:r>
            <a:r>
              <a:rPr lang="cs-CZ" dirty="0"/>
              <a:t>– první výpravná (heroicko-elegická) báseň v anglické literatuře, nejvýznamnější památka anglické literatury a </a:t>
            </a:r>
            <a:r>
              <a:rPr lang="cs-CZ" dirty="0" smtClean="0"/>
              <a:t/>
            </a:r>
            <a:br>
              <a:rPr lang="cs-CZ" dirty="0" smtClean="0"/>
            </a:br>
            <a:r>
              <a:rPr lang="cs-CZ" dirty="0" smtClean="0"/>
              <a:t>v </a:t>
            </a:r>
            <a:r>
              <a:rPr lang="cs-CZ" dirty="0"/>
              <a:t>obecném povědomí i symbol literatury anglosaské Anglie vychází po více než tisíci letech od doby svého vzniku poprvé v překladu do češtiny. Jan Čermák, který </a:t>
            </a:r>
            <a:r>
              <a:rPr lang="cs-CZ" dirty="0" err="1"/>
              <a:t>Béowulfa</a:t>
            </a:r>
            <a:r>
              <a:rPr lang="cs-CZ" dirty="0"/>
              <a:t> přeložil, knihu doprovodil zevrubnými poznámkami, komentáři, výkladovými studiemi a mapkami, zasazujícími </a:t>
            </a:r>
            <a:r>
              <a:rPr lang="cs-CZ" dirty="0" err="1"/>
              <a:t>Béowulfa</a:t>
            </a:r>
            <a:r>
              <a:rPr lang="cs-CZ" dirty="0"/>
              <a:t> do historického, kulturního a literárního kontextu evropské vzdělanosti. Knihu s bohatým obrazovým doprovodem graficky upravil Zdeněk Ziegler.</a:t>
            </a:r>
            <a:endParaRPr lang="cs-CZ" b="1" dirty="0"/>
          </a:p>
          <a:p>
            <a:pPr marL="0" indent="0">
              <a:buNone/>
            </a:pPr>
            <a:endParaRPr lang="cs-CZ" dirty="0"/>
          </a:p>
        </p:txBody>
      </p:sp>
      <p:pic>
        <p:nvPicPr>
          <p:cNvPr id="6" name="Obrázek 5" descr="Béowulf obálka knihy"/>
          <p:cNvPicPr/>
          <p:nvPr/>
        </p:nvPicPr>
        <p:blipFill>
          <a:blip r:embed="rId2">
            <a:extLst>
              <a:ext uri="{28A0092B-C50C-407E-A947-70E740481C1C}">
                <a14:useLocalDpi xmlns:a14="http://schemas.microsoft.com/office/drawing/2010/main" val="0"/>
              </a:ext>
            </a:extLst>
          </a:blip>
          <a:srcRect/>
          <a:stretch>
            <a:fillRect/>
          </a:stretch>
        </p:blipFill>
        <p:spPr bwMode="auto">
          <a:xfrm>
            <a:off x="10436469" y="0"/>
            <a:ext cx="1755531" cy="2514600"/>
          </a:xfrm>
          <a:prstGeom prst="rect">
            <a:avLst/>
          </a:prstGeom>
          <a:noFill/>
          <a:ln>
            <a:noFill/>
          </a:ln>
        </p:spPr>
      </p:pic>
    </p:spTree>
    <p:extLst>
      <p:ext uri="{BB962C8B-B14F-4D97-AF65-F5344CB8AC3E}">
        <p14:creationId xmlns:p14="http://schemas.microsoft.com/office/powerpoint/2010/main" val="26928555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62441C-0B2D-3C4C-9919-2BA516666FE8}"/>
              </a:ext>
            </a:extLst>
          </p:cNvPr>
          <p:cNvSpPr>
            <a:spLocks noGrp="1"/>
          </p:cNvSpPr>
          <p:nvPr>
            <p:ph type="title"/>
          </p:nvPr>
        </p:nvSpPr>
        <p:spPr/>
        <p:txBody>
          <a:bodyPr>
            <a:normAutofit fontScale="90000"/>
          </a:bodyPr>
          <a:lstStyle/>
          <a:p>
            <a:r>
              <a:rPr lang="cs-CZ" dirty="0"/>
              <a:t/>
            </a:r>
            <a:br>
              <a:rPr lang="cs-CZ" dirty="0"/>
            </a:br>
            <a:r>
              <a:rPr lang="cs-CZ" b="1" dirty="0"/>
              <a:t/>
            </a:r>
            <a:br>
              <a:rPr lang="cs-CZ" b="1" dirty="0"/>
            </a:br>
            <a:r>
              <a:rPr lang="cs-CZ" dirty="0" smtClean="0"/>
              <a:t>Dítě </a:t>
            </a:r>
            <a:r>
              <a:rPr lang="cs-CZ" dirty="0"/>
              <a:t>číslo 44</a:t>
            </a:r>
            <a:br>
              <a:rPr lang="cs-CZ" dirty="0"/>
            </a:br>
            <a:r>
              <a:rPr lang="cs-CZ" b="1" dirty="0"/>
              <a:t>Tom Rob Smith</a:t>
            </a:r>
            <a:r>
              <a:rPr lang="cs-CZ" dirty="0"/>
              <a:t/>
            </a:r>
            <a:br>
              <a:rPr lang="cs-CZ" dirty="0"/>
            </a:br>
            <a:r>
              <a:rPr lang="cs-CZ" dirty="0"/>
              <a:t/>
            </a:r>
            <a:br>
              <a:rPr lang="cs-CZ" dirty="0"/>
            </a:br>
            <a:endParaRPr lang="cs-CZ" dirty="0"/>
          </a:p>
        </p:txBody>
      </p:sp>
      <p:sp>
        <p:nvSpPr>
          <p:cNvPr id="3" name="Zástupný obsah 2">
            <a:extLst>
              <a:ext uri="{FF2B5EF4-FFF2-40B4-BE49-F238E27FC236}">
                <a16:creationId xmlns:a16="http://schemas.microsoft.com/office/drawing/2014/main" id="{B4D2414A-16FE-0E4F-939E-47F5F70EA71D}"/>
              </a:ext>
            </a:extLst>
          </p:cNvPr>
          <p:cNvSpPr>
            <a:spLocks noGrp="1"/>
          </p:cNvSpPr>
          <p:nvPr>
            <p:ph idx="1"/>
          </p:nvPr>
        </p:nvSpPr>
        <p:spPr>
          <a:xfrm>
            <a:off x="838200" y="1825625"/>
            <a:ext cx="9136386" cy="4645513"/>
          </a:xfrm>
        </p:spPr>
        <p:txBody>
          <a:bodyPr>
            <a:normAutofit fontScale="77500" lnSpcReduction="20000"/>
          </a:bodyPr>
          <a:lstStyle/>
          <a:p>
            <a:pPr marL="0" indent="0">
              <a:buNone/>
            </a:pPr>
            <a:r>
              <a:rPr lang="cs-CZ" dirty="0"/>
              <a:t>Když strach dokáže umlčet celý národ, alespoň jeden člověk musí vyslovit pravdu... Sovětský svaz, rok 1953. Stalinův železný stisk neustále sílí. Brutální praktiky ministerstva státní bezpečnosti (MGB) nejsou žádným tajemstvím. Režim dokonce občanům přikazuje věřit, že socialistické společnosti se podařilo zcela vymýtit zločinnost. Když se u železniční trati v Moskvě najde mrtvola malého chlapce, zaskočí příslušníka MGB Lva </a:t>
            </a:r>
            <a:r>
              <a:rPr lang="cs-CZ" dirty="0" err="1"/>
              <a:t>Děmidova</a:t>
            </a:r>
            <a:r>
              <a:rPr lang="cs-CZ" dirty="0"/>
              <a:t> – válečného hrdinu, upřímně oddaného režimu – tvrzení příbuzných oběti, že šlo o vraždu. Lev splní rozkaz nadřízených a pomůže zatajit fakta, začnou v něm však hlodat pochybnosti. Brzy poté se jeho život převrátí naruby. Lva degradují a s manželkou Raisou, podezřelou ze špionáže, pošlou do zapadlého města na Urale. Ke svému překvapení Lev zjistí, že k vraždám dětí dochází i tam. Manželé si dobře uvědomují, že později je čeká mnohem tvrdší trest než pouhé vyhnanství. Snad právě proto se rozhodnou riskovat život a pátrat po vrahovi na vlastní pěst. Román Dítě číslo 44, zdařilý a oceňovaný debut mladého britského autora Toma Roba Smithe, vychází ze skutečného případu sériového vraha Andreje </a:t>
            </a:r>
            <a:r>
              <a:rPr lang="cs-CZ" dirty="0" err="1"/>
              <a:t>Čikatila</a:t>
            </a:r>
            <a:r>
              <a:rPr lang="cs-CZ" dirty="0"/>
              <a:t>. Román s reálným pozadím nabízí kromě strhujícího kriminálního příběhu i děsivý obraz diktatury, která se drží u moci jen díky stupňovanému </a:t>
            </a:r>
            <a:r>
              <a:rPr lang="cs-CZ" dirty="0" smtClean="0"/>
              <a:t>teroru.</a:t>
            </a:r>
            <a:endParaRPr lang="cs-CZ" dirty="0"/>
          </a:p>
        </p:txBody>
      </p:sp>
      <p:pic>
        <p:nvPicPr>
          <p:cNvPr id="6" name="Obrázek 5" descr="Dítě číslo 44 obálka knihy"/>
          <p:cNvPicPr/>
          <p:nvPr/>
        </p:nvPicPr>
        <p:blipFill>
          <a:blip r:embed="rId2">
            <a:extLst>
              <a:ext uri="{28A0092B-C50C-407E-A947-70E740481C1C}">
                <a14:useLocalDpi xmlns:a14="http://schemas.microsoft.com/office/drawing/2010/main" val="0"/>
              </a:ext>
            </a:extLst>
          </a:blip>
          <a:srcRect/>
          <a:stretch>
            <a:fillRect/>
          </a:stretch>
        </p:blipFill>
        <p:spPr bwMode="auto">
          <a:xfrm>
            <a:off x="10401301" y="0"/>
            <a:ext cx="1790700" cy="2672862"/>
          </a:xfrm>
          <a:prstGeom prst="rect">
            <a:avLst/>
          </a:prstGeom>
          <a:noFill/>
          <a:ln>
            <a:noFill/>
          </a:ln>
        </p:spPr>
      </p:pic>
    </p:spTree>
    <p:extLst>
      <p:ext uri="{BB962C8B-B14F-4D97-AF65-F5344CB8AC3E}">
        <p14:creationId xmlns:p14="http://schemas.microsoft.com/office/powerpoint/2010/main" val="326649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62441C-0B2D-3C4C-9919-2BA516666FE8}"/>
              </a:ext>
            </a:extLst>
          </p:cNvPr>
          <p:cNvSpPr>
            <a:spLocks noGrp="1"/>
          </p:cNvSpPr>
          <p:nvPr>
            <p:ph type="title"/>
          </p:nvPr>
        </p:nvSpPr>
        <p:spPr/>
        <p:txBody>
          <a:bodyPr>
            <a:normAutofit fontScale="90000"/>
          </a:bodyPr>
          <a:lstStyle/>
          <a:p>
            <a:r>
              <a:rPr lang="cs-CZ" dirty="0"/>
              <a:t/>
            </a:r>
            <a:br>
              <a:rPr lang="cs-CZ" dirty="0"/>
            </a:br>
            <a:r>
              <a:rPr lang="cs-CZ" b="1" dirty="0"/>
              <a:t/>
            </a:r>
            <a:br>
              <a:rPr lang="cs-CZ" b="1" dirty="0"/>
            </a:br>
            <a:r>
              <a:rPr lang="cs-CZ" b="1" dirty="0" smtClean="0"/>
              <a:t/>
            </a:r>
            <a:br>
              <a:rPr lang="cs-CZ" b="1" dirty="0" smtClean="0"/>
            </a:br>
            <a:r>
              <a:rPr lang="cs-CZ" b="1" dirty="0" smtClean="0"/>
              <a:t/>
            </a:r>
            <a:br>
              <a:rPr lang="cs-CZ" b="1" dirty="0" smtClean="0"/>
            </a:br>
            <a:r>
              <a:rPr lang="cs-CZ" b="1" dirty="0" smtClean="0"/>
              <a:t>Stehlík</a:t>
            </a:r>
            <a:r>
              <a:rPr lang="cs-CZ" b="1" dirty="0"/>
              <a:t/>
            </a:r>
            <a:br>
              <a:rPr lang="cs-CZ" b="1" dirty="0"/>
            </a:br>
            <a:r>
              <a:rPr lang="cs-CZ" dirty="0"/>
              <a:t>Donna </a:t>
            </a:r>
            <a:r>
              <a:rPr lang="cs-CZ" dirty="0" err="1"/>
              <a:t>Tartt</a:t>
            </a:r>
            <a:r>
              <a:rPr lang="cs-CZ" b="1" dirty="0"/>
              <a:t/>
            </a:r>
            <a:br>
              <a:rPr lang="cs-CZ" b="1" dirty="0"/>
            </a:br>
            <a:r>
              <a:rPr lang="cs-CZ" b="1" dirty="0"/>
              <a:t/>
            </a:r>
            <a:br>
              <a:rPr lang="cs-CZ" b="1" dirty="0"/>
            </a:br>
            <a:r>
              <a:rPr lang="cs-CZ" dirty="0"/>
              <a:t/>
            </a:r>
            <a:br>
              <a:rPr lang="cs-CZ" dirty="0"/>
            </a:br>
            <a:r>
              <a:rPr lang="cs-CZ" dirty="0"/>
              <a:t/>
            </a:r>
            <a:br>
              <a:rPr lang="cs-CZ" dirty="0"/>
            </a:br>
            <a:endParaRPr lang="cs-CZ" dirty="0"/>
          </a:p>
        </p:txBody>
      </p:sp>
      <p:sp>
        <p:nvSpPr>
          <p:cNvPr id="3" name="Zástupný obsah 2">
            <a:extLst>
              <a:ext uri="{FF2B5EF4-FFF2-40B4-BE49-F238E27FC236}">
                <a16:creationId xmlns:a16="http://schemas.microsoft.com/office/drawing/2014/main" id="{B4D2414A-16FE-0E4F-939E-47F5F70EA71D}"/>
              </a:ext>
            </a:extLst>
          </p:cNvPr>
          <p:cNvSpPr>
            <a:spLocks noGrp="1"/>
          </p:cNvSpPr>
          <p:nvPr>
            <p:ph idx="1"/>
          </p:nvPr>
        </p:nvSpPr>
        <p:spPr>
          <a:xfrm>
            <a:off x="838200" y="1825625"/>
            <a:ext cx="9136386" cy="4645513"/>
          </a:xfrm>
        </p:spPr>
        <p:txBody>
          <a:bodyPr>
            <a:normAutofit fontScale="77500" lnSpcReduction="20000"/>
          </a:bodyPr>
          <a:lstStyle/>
          <a:p>
            <a:pPr marL="0" indent="0">
              <a:buNone/>
            </a:pPr>
            <a:r>
              <a:rPr lang="cs-CZ" dirty="0"/>
              <a:t>O životním příběhu Theodora </a:t>
            </a:r>
            <a:r>
              <a:rPr lang="cs-CZ" dirty="0" err="1"/>
              <a:t>Deckera</a:t>
            </a:r>
            <a:r>
              <a:rPr lang="cs-CZ" dirty="0"/>
              <a:t> lze s trochou nadsázky říci, že je především příběhem osudových ztrát a nálezů – teroristický útok </a:t>
            </a:r>
            <a:r>
              <a:rPr lang="cs-CZ" dirty="0" smtClean="0"/>
              <a:t/>
            </a:r>
            <a:br>
              <a:rPr lang="cs-CZ" dirty="0" smtClean="0"/>
            </a:br>
            <a:r>
              <a:rPr lang="cs-CZ" dirty="0" smtClean="0"/>
              <a:t>v </a:t>
            </a:r>
            <a:r>
              <a:rPr lang="cs-CZ" dirty="0"/>
              <a:t>newyorském Metropolitním muzeu umění jej v raném mládí připraví </a:t>
            </a:r>
            <a:r>
              <a:rPr lang="cs-CZ" dirty="0" smtClean="0"/>
              <a:t/>
            </a:r>
            <a:br>
              <a:rPr lang="cs-CZ" dirty="0" smtClean="0"/>
            </a:br>
            <a:r>
              <a:rPr lang="cs-CZ" dirty="0" smtClean="0"/>
              <a:t>o </a:t>
            </a:r>
            <a:r>
              <a:rPr lang="cs-CZ" dirty="0"/>
              <a:t>milovanou matku, ale zároveň ho nečekanou shodou okolností učiní vlastníkem slavného díla holandského mistra </a:t>
            </a:r>
            <a:r>
              <a:rPr lang="cs-CZ" dirty="0" err="1"/>
              <a:t>Fabritia</a:t>
            </a:r>
            <a:r>
              <a:rPr lang="cs-CZ" dirty="0"/>
              <a:t>, obrazu nevyčíslitelné hodnoty zvaného Stehlík.</a:t>
            </a:r>
            <a:br>
              <a:rPr lang="cs-CZ" dirty="0"/>
            </a:br>
            <a:r>
              <a:rPr lang="cs-CZ" dirty="0"/>
              <a:t>Důsledky obou těchto událostí, společně s vlivem několika velmi rozdílných přátel – od </a:t>
            </a:r>
            <a:r>
              <a:rPr lang="cs-CZ" dirty="0" err="1"/>
              <a:t>Andyho</a:t>
            </a:r>
            <a:r>
              <a:rPr lang="cs-CZ" dirty="0"/>
              <a:t>, intelektuálního syna zámožné newyorské rodiny, přes dobromyslného postaršího starožitníka </a:t>
            </a:r>
            <a:r>
              <a:rPr lang="cs-CZ" dirty="0" err="1"/>
              <a:t>Hobieho</a:t>
            </a:r>
            <a:r>
              <a:rPr lang="cs-CZ" dirty="0"/>
              <a:t> až po živelného ukrajinského imigranta Borise –, odkloní </a:t>
            </a:r>
            <a:r>
              <a:rPr lang="cs-CZ" dirty="0" err="1"/>
              <a:t>Theův</a:t>
            </a:r>
            <a:r>
              <a:rPr lang="cs-CZ" dirty="0"/>
              <a:t> život směrem, o jakém se mu do té doby ani nesnilo, a neoddělitelně jej svážou nejen se světem umění, ale i se světem zločinu.</a:t>
            </a:r>
            <a:br>
              <a:rPr lang="cs-CZ" dirty="0"/>
            </a:br>
            <a:r>
              <a:rPr lang="cs-CZ" dirty="0"/>
              <a:t>Poslední román Donny </a:t>
            </a:r>
            <a:r>
              <a:rPr lang="cs-CZ" dirty="0" err="1"/>
              <a:t>Tarttové</a:t>
            </a:r>
            <a:r>
              <a:rPr lang="cs-CZ" dirty="0"/>
              <a:t> patří k nejzářivějším klenotům současné americké prózy: rozpoutal nefalšované čtenářské i kritické nadšení, získal </a:t>
            </a:r>
            <a:r>
              <a:rPr lang="cs-CZ" dirty="0" err="1"/>
              <a:t>Pulitzerovu</a:t>
            </a:r>
            <a:r>
              <a:rPr lang="cs-CZ" dirty="0"/>
              <a:t> cenu za rok 2014, literární kritici po celém světě se předhánějí </a:t>
            </a:r>
            <a:r>
              <a:rPr lang="cs-CZ" dirty="0" smtClean="0"/>
              <a:t/>
            </a:r>
            <a:br>
              <a:rPr lang="cs-CZ" dirty="0" smtClean="0"/>
            </a:br>
            <a:r>
              <a:rPr lang="cs-CZ" dirty="0" smtClean="0"/>
              <a:t>v </a:t>
            </a:r>
            <a:r>
              <a:rPr lang="cs-CZ" dirty="0"/>
              <a:t>jeho chvále, nadšeně jej oceňuje </a:t>
            </a:r>
            <a:r>
              <a:rPr lang="cs-CZ" dirty="0" err="1"/>
              <a:t>Stephen</a:t>
            </a:r>
            <a:r>
              <a:rPr lang="cs-CZ" dirty="0"/>
              <a:t> King či Michelle </a:t>
            </a:r>
            <a:r>
              <a:rPr lang="cs-CZ" dirty="0" err="1"/>
              <a:t>Obamová</a:t>
            </a:r>
            <a:r>
              <a:rPr lang="cs-CZ" dirty="0"/>
              <a:t>… zkrátka a dobře: pokud hledáte velký americký román, který se navíc ještě skvěle čte, je pro vás Stehlík Donny </a:t>
            </a:r>
            <a:r>
              <a:rPr lang="cs-CZ" dirty="0" err="1"/>
              <a:t>Tarttové</a:t>
            </a:r>
            <a:r>
              <a:rPr lang="cs-CZ" dirty="0"/>
              <a:t> to </a:t>
            </a:r>
            <a:r>
              <a:rPr lang="cs-CZ" dirty="0" smtClean="0"/>
              <a:t>pravé.</a:t>
            </a:r>
            <a:endParaRPr lang="cs-CZ" dirty="0"/>
          </a:p>
        </p:txBody>
      </p:sp>
      <p:pic>
        <p:nvPicPr>
          <p:cNvPr id="6" name="Obrázek 5" descr="Stehlík obálka knihy"/>
          <p:cNvPicPr/>
          <p:nvPr/>
        </p:nvPicPr>
        <p:blipFill>
          <a:blip r:embed="rId2">
            <a:extLst>
              <a:ext uri="{28A0092B-C50C-407E-A947-70E740481C1C}">
                <a14:useLocalDpi xmlns:a14="http://schemas.microsoft.com/office/drawing/2010/main" val="0"/>
              </a:ext>
            </a:extLst>
          </a:blip>
          <a:srcRect/>
          <a:stretch>
            <a:fillRect/>
          </a:stretch>
        </p:blipFill>
        <p:spPr bwMode="auto">
          <a:xfrm>
            <a:off x="10330962" y="9207"/>
            <a:ext cx="1861038" cy="2707615"/>
          </a:xfrm>
          <a:prstGeom prst="rect">
            <a:avLst/>
          </a:prstGeom>
          <a:noFill/>
          <a:ln>
            <a:noFill/>
          </a:ln>
        </p:spPr>
      </p:pic>
    </p:spTree>
    <p:extLst>
      <p:ext uri="{BB962C8B-B14F-4D97-AF65-F5344CB8AC3E}">
        <p14:creationId xmlns:p14="http://schemas.microsoft.com/office/powerpoint/2010/main" val="7561657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62441C-0B2D-3C4C-9919-2BA516666FE8}"/>
              </a:ext>
            </a:extLst>
          </p:cNvPr>
          <p:cNvSpPr>
            <a:spLocks noGrp="1"/>
          </p:cNvSpPr>
          <p:nvPr>
            <p:ph type="title"/>
          </p:nvPr>
        </p:nvSpPr>
        <p:spPr/>
        <p:txBody>
          <a:bodyPr>
            <a:normAutofit fontScale="90000"/>
          </a:bodyPr>
          <a:lstStyle/>
          <a:p>
            <a:r>
              <a:rPr lang="cs-CZ" dirty="0"/>
              <a:t/>
            </a:r>
            <a:br>
              <a:rPr lang="cs-CZ" dirty="0"/>
            </a:br>
            <a:r>
              <a:rPr lang="cs-CZ" b="1" dirty="0"/>
              <a:t/>
            </a:r>
            <a:br>
              <a:rPr lang="cs-CZ" b="1" dirty="0"/>
            </a:br>
            <a:r>
              <a:rPr lang="cs-CZ" b="1" dirty="0" smtClean="0"/>
              <a:t/>
            </a:r>
            <a:br>
              <a:rPr lang="cs-CZ" b="1" dirty="0" smtClean="0"/>
            </a:br>
            <a:r>
              <a:rPr lang="cs-CZ" b="1" dirty="0"/>
              <a:t>V lesích</a:t>
            </a:r>
            <a:br>
              <a:rPr lang="cs-CZ" b="1" dirty="0"/>
            </a:br>
            <a:r>
              <a:rPr lang="cs-CZ" dirty="0"/>
              <a:t>Tana </a:t>
            </a:r>
            <a:r>
              <a:rPr lang="cs-CZ" dirty="0" err="1"/>
              <a:t>French</a:t>
            </a:r>
            <a:r>
              <a:rPr lang="cs-CZ" b="1" dirty="0"/>
              <a:t/>
            </a:r>
            <a:br>
              <a:rPr lang="cs-CZ" b="1" dirty="0"/>
            </a:br>
            <a:r>
              <a:rPr lang="cs-CZ" dirty="0"/>
              <a:t/>
            </a:r>
            <a:br>
              <a:rPr lang="cs-CZ" dirty="0"/>
            </a:br>
            <a:r>
              <a:rPr lang="cs-CZ" dirty="0"/>
              <a:t/>
            </a:r>
            <a:br>
              <a:rPr lang="cs-CZ" dirty="0"/>
            </a:br>
            <a:endParaRPr lang="cs-CZ" dirty="0"/>
          </a:p>
        </p:txBody>
      </p:sp>
      <p:sp>
        <p:nvSpPr>
          <p:cNvPr id="3" name="Zástupný obsah 2">
            <a:extLst>
              <a:ext uri="{FF2B5EF4-FFF2-40B4-BE49-F238E27FC236}">
                <a16:creationId xmlns:a16="http://schemas.microsoft.com/office/drawing/2014/main" id="{B4D2414A-16FE-0E4F-939E-47F5F70EA71D}"/>
              </a:ext>
            </a:extLst>
          </p:cNvPr>
          <p:cNvSpPr>
            <a:spLocks noGrp="1"/>
          </p:cNvSpPr>
          <p:nvPr>
            <p:ph idx="1"/>
          </p:nvPr>
        </p:nvSpPr>
        <p:spPr>
          <a:xfrm>
            <a:off x="838200" y="1825625"/>
            <a:ext cx="9136386" cy="4645513"/>
          </a:xfrm>
        </p:spPr>
        <p:txBody>
          <a:bodyPr>
            <a:normAutofit lnSpcReduction="10000"/>
          </a:bodyPr>
          <a:lstStyle/>
          <a:p>
            <a:pPr marL="0" indent="0">
              <a:buNone/>
            </a:pPr>
            <a:r>
              <a:rPr lang="cs-CZ" dirty="0" smtClean="0"/>
              <a:t>Policejní vyšetřovatel </a:t>
            </a:r>
            <a:r>
              <a:rPr lang="cs-CZ" dirty="0"/>
              <a:t>v Dublinu Rob Ryan se svou kolegyní Cassií </a:t>
            </a:r>
            <a:r>
              <a:rPr lang="cs-CZ" dirty="0" err="1"/>
              <a:t>Maddoxovou</a:t>
            </a:r>
            <a:r>
              <a:rPr lang="cs-CZ" dirty="0"/>
              <a:t> dostanou na starost případ dvanáctileté holčičky brutálně zavražděné v lese blízko místa, kde si před dvaceti lety hrály o prázdninách tři děti a dvě z nich se už nikdy nevrátily. To třetí, které se vrátilo a které si ale vůbec nic nepamatovalo, je Rob Ryan, jenž si kvůli svému traumatickému zážitku dokonce i změnil jméno. Nový případ, který je čím dál jasněji provázaný s onou starou tragédií, otvírá Robovu hluboce skrytou minulost a každá stopa pátrání vede vždycky do lesa. Tana </a:t>
            </a:r>
            <a:r>
              <a:rPr lang="cs-CZ" dirty="0" err="1"/>
              <a:t>Frenchová</a:t>
            </a:r>
            <a:r>
              <a:rPr lang="cs-CZ" dirty="0"/>
              <a:t> je mladá irská autorka, vystudovala herectví a v současné době žije v Dublinu. Její debut z r. 2007 se stal v žánru kriminálních thrillerů senzací </a:t>
            </a:r>
            <a:r>
              <a:rPr lang="cs-CZ" dirty="0" smtClean="0"/>
              <a:t>roku.</a:t>
            </a:r>
            <a:endParaRPr lang="cs-CZ" dirty="0"/>
          </a:p>
        </p:txBody>
      </p:sp>
      <p:pic>
        <p:nvPicPr>
          <p:cNvPr id="6" name="Obrázek 5" descr="V lesích obálka knihy"/>
          <p:cNvPicPr/>
          <p:nvPr/>
        </p:nvPicPr>
        <p:blipFill>
          <a:blip r:embed="rId2">
            <a:extLst>
              <a:ext uri="{28A0092B-C50C-407E-A947-70E740481C1C}">
                <a14:useLocalDpi xmlns:a14="http://schemas.microsoft.com/office/drawing/2010/main" val="0"/>
              </a:ext>
            </a:extLst>
          </a:blip>
          <a:srcRect/>
          <a:stretch>
            <a:fillRect/>
          </a:stretch>
        </p:blipFill>
        <p:spPr bwMode="auto">
          <a:xfrm>
            <a:off x="10436469" y="0"/>
            <a:ext cx="1755531" cy="2699238"/>
          </a:xfrm>
          <a:prstGeom prst="rect">
            <a:avLst/>
          </a:prstGeom>
          <a:noFill/>
          <a:ln>
            <a:noFill/>
          </a:ln>
        </p:spPr>
      </p:pic>
    </p:spTree>
    <p:extLst>
      <p:ext uri="{BB962C8B-B14F-4D97-AF65-F5344CB8AC3E}">
        <p14:creationId xmlns:p14="http://schemas.microsoft.com/office/powerpoint/2010/main" val="30507292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62441C-0B2D-3C4C-9919-2BA516666FE8}"/>
              </a:ext>
            </a:extLst>
          </p:cNvPr>
          <p:cNvSpPr>
            <a:spLocks noGrp="1"/>
          </p:cNvSpPr>
          <p:nvPr>
            <p:ph type="title"/>
          </p:nvPr>
        </p:nvSpPr>
        <p:spPr/>
        <p:txBody>
          <a:bodyPr>
            <a:normAutofit fontScale="90000"/>
          </a:bodyPr>
          <a:lstStyle/>
          <a:p>
            <a:r>
              <a:rPr lang="cs-CZ" dirty="0"/>
              <a:t/>
            </a:r>
            <a:br>
              <a:rPr lang="cs-CZ" dirty="0"/>
            </a:br>
            <a:r>
              <a:rPr lang="cs-CZ" b="1" dirty="0"/>
              <a:t/>
            </a:r>
            <a:br>
              <a:rPr lang="cs-CZ" b="1" dirty="0"/>
            </a:br>
            <a:r>
              <a:rPr lang="cs-CZ" dirty="0" smtClean="0"/>
              <a:t>Kniha </a:t>
            </a:r>
            <a:r>
              <a:rPr lang="cs-CZ" dirty="0"/>
              <a:t>mlčení</a:t>
            </a:r>
            <a:br>
              <a:rPr lang="cs-CZ" dirty="0"/>
            </a:br>
            <a:r>
              <a:rPr lang="cs-CZ" dirty="0"/>
              <a:t>Oldřich Král</a:t>
            </a:r>
            <a:br>
              <a:rPr lang="cs-CZ" dirty="0"/>
            </a:br>
            <a:r>
              <a:rPr lang="cs-CZ" dirty="0"/>
              <a:t/>
            </a:r>
            <a:br>
              <a:rPr lang="cs-CZ" dirty="0"/>
            </a:br>
            <a:endParaRPr lang="cs-CZ" dirty="0"/>
          </a:p>
        </p:txBody>
      </p:sp>
      <p:sp>
        <p:nvSpPr>
          <p:cNvPr id="3" name="Zástupný obsah 2">
            <a:extLst>
              <a:ext uri="{FF2B5EF4-FFF2-40B4-BE49-F238E27FC236}">
                <a16:creationId xmlns:a16="http://schemas.microsoft.com/office/drawing/2014/main" id="{B4D2414A-16FE-0E4F-939E-47F5F70EA71D}"/>
              </a:ext>
            </a:extLst>
          </p:cNvPr>
          <p:cNvSpPr>
            <a:spLocks noGrp="1"/>
          </p:cNvSpPr>
          <p:nvPr>
            <p:ph idx="1"/>
          </p:nvPr>
        </p:nvSpPr>
        <p:spPr>
          <a:xfrm>
            <a:off x="838200" y="1825625"/>
            <a:ext cx="9136386" cy="4645513"/>
          </a:xfrm>
        </p:spPr>
        <p:txBody>
          <a:bodyPr>
            <a:normAutofit fontScale="92500" lnSpcReduction="10000"/>
          </a:bodyPr>
          <a:lstStyle/>
          <a:p>
            <a:pPr marL="0" indent="0">
              <a:buNone/>
            </a:pPr>
            <a:r>
              <a:rPr lang="cs-CZ" dirty="0"/>
              <a:t>Tato kniha není ani tak antologií poezie, jako spíše jakýmsi text-appealem onoho prostoru, v němž se báseň teprve rodí a poezie má svůj byt. Suma textů, jež se tu setkaly, je pokusem o plastickou mapu té imaginární krajiny, v níž stál čínský básník, když psal (nebo jen prostě říkal) svůj verš. Neboť jsem vždycky cítil jako neodčiněný handicap obou – evropského čtenáře i čínského verše, že ve chvíli vzájemného setkání verš s sebou nenese charakteristickou krajinu svého vzniku, o niž náš čtenář nemá odjinud představu. A přitom mnohé čínské básně nejsou nic jiného než nejkratší záblesky, </a:t>
            </a:r>
            <a:r>
              <a:rPr lang="cs-CZ" dirty="0" smtClean="0"/>
              <a:t/>
            </a:r>
            <a:br>
              <a:rPr lang="cs-CZ" dirty="0" smtClean="0"/>
            </a:br>
            <a:r>
              <a:rPr lang="cs-CZ" dirty="0" smtClean="0"/>
              <a:t>v </a:t>
            </a:r>
            <a:r>
              <a:rPr lang="cs-CZ" dirty="0"/>
              <a:t>jejichž prudkém světle se na krátký ducha mih vynoří ze tmy podvědomí a šerosvitu vědění skupiny mnoho významných tvarů, představ, myšlenek a pocitů bez magického umění básníkova nejhlouběji </a:t>
            </a:r>
            <a:r>
              <a:rPr lang="cs-CZ" dirty="0" smtClean="0"/>
              <a:t>zasutých. (O. K.)</a:t>
            </a:r>
            <a:endParaRPr lang="cs-CZ" dirty="0"/>
          </a:p>
        </p:txBody>
      </p:sp>
      <p:pic>
        <p:nvPicPr>
          <p:cNvPr id="6" name="Obrázek 5" descr="Kniha mlčení obálka knihy"/>
          <p:cNvPicPr/>
          <p:nvPr/>
        </p:nvPicPr>
        <p:blipFill>
          <a:blip r:embed="rId2">
            <a:extLst>
              <a:ext uri="{28A0092B-C50C-407E-A947-70E740481C1C}">
                <a14:useLocalDpi xmlns:a14="http://schemas.microsoft.com/office/drawing/2010/main" val="0"/>
              </a:ext>
            </a:extLst>
          </a:blip>
          <a:srcRect/>
          <a:stretch>
            <a:fillRect/>
          </a:stretch>
        </p:blipFill>
        <p:spPr bwMode="auto">
          <a:xfrm>
            <a:off x="10410092" y="-1"/>
            <a:ext cx="1781908" cy="2532185"/>
          </a:xfrm>
          <a:prstGeom prst="rect">
            <a:avLst/>
          </a:prstGeom>
          <a:noFill/>
          <a:ln>
            <a:noFill/>
          </a:ln>
        </p:spPr>
      </p:pic>
    </p:spTree>
    <p:extLst>
      <p:ext uri="{BB962C8B-B14F-4D97-AF65-F5344CB8AC3E}">
        <p14:creationId xmlns:p14="http://schemas.microsoft.com/office/powerpoint/2010/main" val="19472759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62441C-0B2D-3C4C-9919-2BA516666FE8}"/>
              </a:ext>
            </a:extLst>
          </p:cNvPr>
          <p:cNvSpPr>
            <a:spLocks noGrp="1"/>
          </p:cNvSpPr>
          <p:nvPr>
            <p:ph type="title"/>
          </p:nvPr>
        </p:nvSpPr>
        <p:spPr/>
        <p:txBody>
          <a:bodyPr>
            <a:normAutofit fontScale="90000"/>
          </a:bodyPr>
          <a:lstStyle/>
          <a:p>
            <a:r>
              <a:rPr lang="cs-CZ" dirty="0"/>
              <a:t/>
            </a:r>
            <a:br>
              <a:rPr lang="cs-CZ" dirty="0"/>
            </a:br>
            <a:r>
              <a:rPr lang="cs-CZ" b="1" dirty="0"/>
              <a:t/>
            </a:r>
            <a:br>
              <a:rPr lang="cs-CZ" b="1" dirty="0"/>
            </a:br>
            <a:r>
              <a:rPr lang="cs-CZ" b="1" dirty="0"/>
              <a:t>Písně a verše staré Číny</a:t>
            </a:r>
            <a:br>
              <a:rPr lang="cs-CZ" b="1" dirty="0"/>
            </a:br>
            <a:r>
              <a:rPr lang="cs-CZ" dirty="0"/>
              <a:t>Ferdinand Stočes</a:t>
            </a:r>
            <a:br>
              <a:rPr lang="cs-CZ" dirty="0"/>
            </a:br>
            <a:r>
              <a:rPr lang="cs-CZ" dirty="0"/>
              <a:t/>
            </a:r>
            <a:br>
              <a:rPr lang="cs-CZ" dirty="0"/>
            </a:br>
            <a:endParaRPr lang="cs-CZ" dirty="0"/>
          </a:p>
        </p:txBody>
      </p:sp>
      <p:sp>
        <p:nvSpPr>
          <p:cNvPr id="3" name="Zástupný obsah 2">
            <a:extLst>
              <a:ext uri="{FF2B5EF4-FFF2-40B4-BE49-F238E27FC236}">
                <a16:creationId xmlns:a16="http://schemas.microsoft.com/office/drawing/2014/main" id="{B4D2414A-16FE-0E4F-939E-47F5F70EA71D}"/>
              </a:ext>
            </a:extLst>
          </p:cNvPr>
          <p:cNvSpPr>
            <a:spLocks noGrp="1"/>
          </p:cNvSpPr>
          <p:nvPr>
            <p:ph idx="1"/>
          </p:nvPr>
        </p:nvSpPr>
        <p:spPr>
          <a:xfrm>
            <a:off x="838200" y="1825625"/>
            <a:ext cx="9136386" cy="4645513"/>
          </a:xfrm>
        </p:spPr>
        <p:txBody>
          <a:bodyPr>
            <a:normAutofit fontScale="92500" lnSpcReduction="10000"/>
          </a:bodyPr>
          <a:lstStyle/>
          <a:p>
            <a:pPr marL="0" indent="0">
              <a:buNone/>
            </a:pPr>
            <a:r>
              <a:rPr lang="cs-CZ" dirty="0"/>
              <a:t>Tato kniha jistě způsobí radost všem milovníkům a znalcům staré čínské poezie. Jak již její název tak trochu napovídá, jde v podstatě o jakýsi pendant ke Zpěvům staré Číny Bohumila Mathesia. Ovšem ne o jen tak ledajaký protějšek! Na rozdíl od </a:t>
            </a:r>
            <a:r>
              <a:rPr lang="cs-CZ" dirty="0" err="1"/>
              <a:t>Mathesiových</a:t>
            </a:r>
            <a:r>
              <a:rPr lang="cs-CZ" dirty="0"/>
              <a:t> překladů, které byly pořizovány vždy s pomocí třetího „pomocného“ jazyka (např. francouzštiny či ruštiny), jsou všechny básně v této knize přeloženy přímo z čínštiny. Navíc se autoru Ferdinandu Stočesovi podařil vpravdě husarský </a:t>
            </a:r>
            <a:r>
              <a:rPr lang="cs-CZ" dirty="0" smtClean="0"/>
              <a:t>kousek, </a:t>
            </a:r>
            <a:r>
              <a:rPr lang="cs-CZ" dirty="0"/>
              <a:t>každá báseň v této sbírce je skutečným dílem básníka, jemuž je připisována. V žádném případě se tedy nejedná o vědomé podvrhy, jak tomu v mnoha případech bylo u textů, z nichž vycházel Bohumil Mathesius. O této „historii takřka detektivní“ se ostatně mnoho zajímavého dočtete v zasvěcené předmluvě, jíž Ferdinand Stočes svůj objevný překlad opatřil. </a:t>
            </a:r>
          </a:p>
        </p:txBody>
      </p:sp>
      <p:pic>
        <p:nvPicPr>
          <p:cNvPr id="5" name="Obrázek 4" descr="Písně a verše staré Číny obálka knih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09031" y="0"/>
            <a:ext cx="1603619" cy="2417885"/>
          </a:xfrm>
          <a:prstGeom prst="rect">
            <a:avLst/>
          </a:prstGeom>
          <a:noFill/>
          <a:ln>
            <a:noFill/>
          </a:ln>
        </p:spPr>
      </p:pic>
    </p:spTree>
    <p:extLst>
      <p:ext uri="{BB962C8B-B14F-4D97-AF65-F5344CB8AC3E}">
        <p14:creationId xmlns:p14="http://schemas.microsoft.com/office/powerpoint/2010/main" val="26030974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cs-CZ" b="1" dirty="0" smtClean="0"/>
              <a:t>Hypnotizér</a:t>
            </a:r>
            <a:r>
              <a:rPr lang="cs-CZ" b="1" dirty="0"/>
              <a:t/>
            </a:r>
            <a:br>
              <a:rPr lang="cs-CZ" b="1" dirty="0"/>
            </a:br>
            <a:r>
              <a:rPr lang="cs-CZ" dirty="0"/>
              <a:t>Lars Kepler</a:t>
            </a:r>
            <a:r>
              <a:rPr lang="cs-CZ" b="1" dirty="0"/>
              <a:t/>
            </a:r>
            <a:br>
              <a:rPr lang="cs-CZ" b="1" dirty="0"/>
            </a:b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Psychiatr Erik Maria Bark je uznávaný odborník na léčbu traumat pomocí hypnózy. Jedné prosincové noci ho probudí zvonění telefonu. Volá mu detektivní inspektor </a:t>
            </a:r>
            <a:r>
              <a:rPr lang="cs-CZ" dirty="0" err="1"/>
              <a:t>Joona</a:t>
            </a:r>
            <a:r>
              <a:rPr lang="cs-CZ" dirty="0"/>
              <a:t> </a:t>
            </a:r>
            <a:r>
              <a:rPr lang="cs-CZ" dirty="0" err="1"/>
              <a:t>Linna</a:t>
            </a:r>
            <a:r>
              <a:rPr lang="cs-CZ" dirty="0"/>
              <a:t> z nemocnice ve Stockholmu a prosí ho, aby okamžitě přijel k případu malého chlapce, který je v bezvědomí, ve velmi kritickém stavu. Erik je jedinou nadějí, jak může policie chlapce vyslechnout </a:t>
            </a:r>
            <a:r>
              <a:rPr lang="cs-CZ" dirty="0" smtClean="0"/>
              <a:t/>
            </a:r>
            <a:br>
              <a:rPr lang="cs-CZ" dirty="0" smtClean="0"/>
            </a:br>
            <a:r>
              <a:rPr lang="cs-CZ" dirty="0" smtClean="0"/>
              <a:t>a </a:t>
            </a:r>
            <a:r>
              <a:rPr lang="cs-CZ" dirty="0"/>
              <a:t>zjistit, kdo brutálně zavraždil jeho rodiče a mladší sestru. Doufají, že vraha vystopují a zachrání jeho starší sestru dřív, než bude pozdě. Erik se však praxi hypnotizéra nevěnuje už deset let a je rozhodnutý, že hypnózu už nikdy provádět nebude. Žádost o pomoc v něm probudí bolestné vzpomínky</a:t>
            </a:r>
            <a:r>
              <a:rPr lang="cs-CZ"/>
              <a:t>, </a:t>
            </a:r>
            <a:r>
              <a:rPr lang="cs-CZ" smtClean="0"/>
              <a:t/>
            </a:r>
            <a:br>
              <a:rPr lang="cs-CZ" smtClean="0"/>
            </a:br>
            <a:r>
              <a:rPr lang="cs-CZ" smtClean="0"/>
              <a:t>a </a:t>
            </a:r>
            <a:r>
              <a:rPr lang="cs-CZ" dirty="0"/>
              <a:t>proto Erik prosbu policie odmítá. Když se však Erik konečně nechá přesvědčit, všichni se rázem ocitnou ve víru nečekaných událostí. Tyto události bez varování udeří plnou silou do Erikova života. Erikův syn zmizí. Erik je nucen postavit se tváří v tvář minulosti a vrátit se ve vzpomínkách zpět do časů, kdy jeho profesionální život ležel v ruinách a jeho manželství bylo na pokraji zhroucení. Jedině tak má šanci zachránit život svému </a:t>
            </a:r>
            <a:r>
              <a:rPr lang="cs-CZ" dirty="0" smtClean="0"/>
              <a:t>synovi.</a:t>
            </a:r>
            <a:endParaRPr lang="cs-CZ" dirty="0"/>
          </a:p>
        </p:txBody>
      </p:sp>
      <p:pic>
        <p:nvPicPr>
          <p:cNvPr id="4" name="Obrázek 3" descr="Hypnotizér obálka knihy"/>
          <p:cNvPicPr/>
          <p:nvPr/>
        </p:nvPicPr>
        <p:blipFill>
          <a:blip r:embed="rId2">
            <a:extLst>
              <a:ext uri="{28A0092B-C50C-407E-A947-70E740481C1C}">
                <a14:useLocalDpi xmlns:a14="http://schemas.microsoft.com/office/drawing/2010/main" val="0"/>
              </a:ext>
            </a:extLst>
          </a:blip>
          <a:srcRect/>
          <a:stretch>
            <a:fillRect/>
          </a:stretch>
        </p:blipFill>
        <p:spPr bwMode="auto">
          <a:xfrm>
            <a:off x="11050905" y="0"/>
            <a:ext cx="1141095" cy="1732915"/>
          </a:xfrm>
          <a:prstGeom prst="rect">
            <a:avLst/>
          </a:prstGeom>
          <a:noFill/>
          <a:ln>
            <a:noFill/>
          </a:ln>
        </p:spPr>
      </p:pic>
    </p:spTree>
    <p:extLst>
      <p:ext uri="{BB962C8B-B14F-4D97-AF65-F5344CB8AC3E}">
        <p14:creationId xmlns:p14="http://schemas.microsoft.com/office/powerpoint/2010/main" val="3027076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a:t>
            </a:r>
            <a:endParaRPr lang="cs-CZ" dirty="0"/>
          </a:p>
        </p:txBody>
      </p:sp>
      <p:sp>
        <p:nvSpPr>
          <p:cNvPr id="3" name="Zástupný symbol pro obsah 2"/>
          <p:cNvSpPr>
            <a:spLocks noGrp="1"/>
          </p:cNvSpPr>
          <p:nvPr>
            <p:ph idx="1"/>
          </p:nvPr>
        </p:nvSpPr>
        <p:spPr/>
        <p:txBody>
          <a:bodyPr/>
          <a:lstStyle/>
          <a:p>
            <a:pPr marL="0" indent="0">
              <a:buNone/>
            </a:pPr>
            <a:r>
              <a:rPr lang="cs-CZ">
                <a:hlinkClick r:id="rId2"/>
              </a:rPr>
              <a:t>https://</a:t>
            </a:r>
            <a:r>
              <a:rPr lang="cs-CZ">
                <a:hlinkClick r:id="rId2"/>
              </a:rPr>
              <a:t>www.databazeknih.cz</a:t>
            </a:r>
            <a:r>
              <a:rPr lang="cs-CZ" smtClean="0">
                <a:hlinkClick r:id="rId2"/>
              </a:rPr>
              <a:t>/</a:t>
            </a:r>
            <a:r>
              <a:rPr lang="cs-CZ" smtClean="0"/>
              <a:t> </a:t>
            </a:r>
            <a:endParaRPr lang="cs-CZ"/>
          </a:p>
        </p:txBody>
      </p:sp>
    </p:spTree>
    <p:extLst>
      <p:ext uri="{BB962C8B-B14F-4D97-AF65-F5344CB8AC3E}">
        <p14:creationId xmlns:p14="http://schemas.microsoft.com/office/powerpoint/2010/main" val="1952102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F9F52C-AD26-4347-97EB-0919C4CF2431}"/>
              </a:ext>
            </a:extLst>
          </p:cNvPr>
          <p:cNvSpPr>
            <a:spLocks noGrp="1"/>
          </p:cNvSpPr>
          <p:nvPr>
            <p:ph type="title"/>
          </p:nvPr>
        </p:nvSpPr>
        <p:spPr/>
        <p:txBody>
          <a:bodyPr>
            <a:normAutofit/>
          </a:bodyPr>
          <a:lstStyle/>
          <a:p>
            <a:r>
              <a:rPr lang="cs-CZ" b="1" dirty="0" smtClean="0"/>
              <a:t>Jako </a:t>
            </a:r>
            <a:r>
              <a:rPr lang="cs-CZ" b="1" dirty="0"/>
              <a:t>v nebi, jenže jinak</a:t>
            </a:r>
            <a:br>
              <a:rPr lang="cs-CZ" b="1" dirty="0"/>
            </a:br>
            <a:r>
              <a:rPr lang="cs-CZ" dirty="0"/>
              <a:t>Aleš Palán</a:t>
            </a:r>
            <a:endParaRPr lang="cs-CZ" b="1" dirty="0"/>
          </a:p>
        </p:txBody>
      </p:sp>
      <p:sp>
        <p:nvSpPr>
          <p:cNvPr id="3" name="Zástupný obsah 2">
            <a:extLst>
              <a:ext uri="{FF2B5EF4-FFF2-40B4-BE49-F238E27FC236}">
                <a16:creationId xmlns:a16="http://schemas.microsoft.com/office/drawing/2014/main" id="{8820A1F2-A94E-8847-91AE-71F7CB4ECBA5}"/>
              </a:ext>
            </a:extLst>
          </p:cNvPr>
          <p:cNvSpPr>
            <a:spLocks noGrp="1"/>
          </p:cNvSpPr>
          <p:nvPr>
            <p:ph idx="1"/>
          </p:nvPr>
        </p:nvSpPr>
        <p:spPr>
          <a:xfrm>
            <a:off x="838200" y="1825625"/>
            <a:ext cx="9474200" cy="4351338"/>
          </a:xfrm>
        </p:spPr>
        <p:txBody>
          <a:bodyPr>
            <a:normAutofit fontScale="85000" lnSpcReduction="20000"/>
          </a:bodyPr>
          <a:lstStyle/>
          <a:p>
            <a:pPr marL="0" indent="0">
              <a:buNone/>
            </a:pPr>
            <a:r>
              <a:rPr lang="cs-CZ" dirty="0" smtClean="0"/>
              <a:t>Samotáři nežijí </a:t>
            </a:r>
            <a:r>
              <a:rPr lang="cs-CZ" dirty="0"/>
              <a:t>jen na Šumavě. Aleš Palán, autor bestselleru Raději zešílet </a:t>
            </a:r>
            <a:r>
              <a:rPr lang="cs-CZ" dirty="0" smtClean="0"/>
              <a:t/>
            </a:r>
            <a:br>
              <a:rPr lang="cs-CZ" dirty="0" smtClean="0"/>
            </a:br>
            <a:r>
              <a:rPr lang="cs-CZ" dirty="0" smtClean="0"/>
              <a:t>v </a:t>
            </a:r>
            <a:r>
              <a:rPr lang="cs-CZ" dirty="0"/>
              <a:t>divočině, přináší setkání s dalšími solitéry žijícími stranou civilizace. </a:t>
            </a:r>
            <a:r>
              <a:rPr lang="cs-CZ" dirty="0" smtClean="0"/>
              <a:t/>
            </a:r>
            <a:br>
              <a:rPr lang="cs-CZ" dirty="0" smtClean="0"/>
            </a:br>
            <a:r>
              <a:rPr lang="cs-CZ" dirty="0" smtClean="0"/>
              <a:t>Rok </a:t>
            </a:r>
            <a:r>
              <a:rPr lang="cs-CZ" dirty="0"/>
              <a:t>a půl za nimi jezdil do odlehlých oblastí od Chodska po Bílé Karpaty, </a:t>
            </a:r>
            <a:r>
              <a:rPr lang="cs-CZ" dirty="0" smtClean="0"/>
              <a:t/>
            </a:r>
            <a:br>
              <a:rPr lang="cs-CZ" dirty="0" smtClean="0"/>
            </a:br>
            <a:r>
              <a:rPr lang="cs-CZ" dirty="0" smtClean="0"/>
              <a:t>od </a:t>
            </a:r>
            <a:r>
              <a:rPr lang="cs-CZ" dirty="0"/>
              <a:t>Jizerských hor po Beskydy.</a:t>
            </a:r>
            <a:br>
              <a:rPr lang="cs-CZ" dirty="0"/>
            </a:br>
            <a:r>
              <a:rPr lang="cs-CZ" dirty="0"/>
              <a:t>V knize Jako v nebi, jenže jinak najdeme rozhovor se ženou, která na horské samotě pár kilometrů od slovenských hranic žije v podstatě celý dlouhý život. Setkáme se s chlapíkem, který před dvaceti lety koupil staré vojenské auto a v něm se od té doby skrývá mezi jihočeskými rybníky. Nahlédneme dokonce do poustevny jediného současného poustevníka, františkána bratra Anděla.</a:t>
            </a:r>
            <a:br>
              <a:rPr lang="cs-CZ" dirty="0"/>
            </a:br>
            <a:r>
              <a:rPr lang="cs-CZ" dirty="0"/>
              <a:t>Setkání s českými a moravskými samotáři opět přináší vyhraněné postoje, neopakovatelné životní příběhy a notnou dávku přírodní mystiky. Oproti knize Raději zešílet v divočině pak navíc i nečekanou porci humoru.</a:t>
            </a:r>
            <a:br>
              <a:rPr lang="cs-CZ" dirty="0"/>
            </a:br>
            <a:r>
              <a:rPr lang="cs-CZ" dirty="0"/>
              <a:t>O fotografický doprovod knihy Jako v nebi, jenže jinak se postarala Johana Pošová.</a:t>
            </a:r>
            <a:endParaRPr lang="cs-CZ" b="1" dirty="0"/>
          </a:p>
          <a:p>
            <a:pPr marL="0" indent="0">
              <a:buNone/>
            </a:pPr>
            <a:endParaRPr lang="cs-CZ" dirty="0"/>
          </a:p>
        </p:txBody>
      </p:sp>
      <p:pic>
        <p:nvPicPr>
          <p:cNvPr id="8" name="Obrázek 7" descr="Jako v nebi, jenže jinak obálka knihy"/>
          <p:cNvPicPr/>
          <p:nvPr/>
        </p:nvPicPr>
        <p:blipFill>
          <a:blip r:embed="rId2">
            <a:extLst>
              <a:ext uri="{28A0092B-C50C-407E-A947-70E740481C1C}">
                <a14:useLocalDpi xmlns:a14="http://schemas.microsoft.com/office/drawing/2010/main" val="0"/>
              </a:ext>
            </a:extLst>
          </a:blip>
          <a:srcRect/>
          <a:stretch>
            <a:fillRect/>
          </a:stretch>
        </p:blipFill>
        <p:spPr bwMode="auto">
          <a:xfrm>
            <a:off x="10515601" y="0"/>
            <a:ext cx="1676400" cy="2294792"/>
          </a:xfrm>
          <a:prstGeom prst="rect">
            <a:avLst/>
          </a:prstGeom>
          <a:noFill/>
          <a:ln>
            <a:noFill/>
          </a:ln>
        </p:spPr>
      </p:pic>
    </p:spTree>
    <p:extLst>
      <p:ext uri="{BB962C8B-B14F-4D97-AF65-F5344CB8AC3E}">
        <p14:creationId xmlns:p14="http://schemas.microsoft.com/office/powerpoint/2010/main" val="1647603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1EA2F5-4EA5-8448-8310-248CAAE30E2E}"/>
              </a:ext>
            </a:extLst>
          </p:cNvPr>
          <p:cNvSpPr>
            <a:spLocks noGrp="1"/>
          </p:cNvSpPr>
          <p:nvPr>
            <p:ph type="title"/>
          </p:nvPr>
        </p:nvSpPr>
        <p:spPr>
          <a:xfrm>
            <a:off x="838200" y="595901"/>
            <a:ext cx="10515600" cy="1094787"/>
          </a:xfrm>
        </p:spPr>
        <p:txBody>
          <a:bodyPr>
            <a:normAutofit fontScale="90000"/>
          </a:bodyPr>
          <a:lstStyle/>
          <a:p>
            <a:r>
              <a:rPr lang="cs-CZ" dirty="0">
                <a:latin typeface="+mn-lt"/>
              </a:rPr>
              <a:t/>
            </a:r>
            <a:br>
              <a:rPr lang="cs-CZ" dirty="0">
                <a:latin typeface="+mn-lt"/>
              </a:rPr>
            </a:br>
            <a:r>
              <a:rPr lang="cs-CZ" b="1" dirty="0"/>
              <a:t>Syn</a:t>
            </a:r>
            <a:br>
              <a:rPr lang="cs-CZ" b="1" dirty="0"/>
            </a:br>
            <a:r>
              <a:rPr lang="cs-CZ" dirty="0"/>
              <a:t>Jo </a:t>
            </a:r>
            <a:r>
              <a:rPr lang="cs-CZ" dirty="0" err="1"/>
              <a:t>Nesbø</a:t>
            </a:r>
            <a:r>
              <a:rPr lang="cs-CZ" b="1" dirty="0"/>
              <a:t/>
            </a:r>
            <a:br>
              <a:rPr lang="cs-CZ" b="1" dirty="0"/>
            </a:br>
            <a:endParaRPr lang="cs-CZ" dirty="0"/>
          </a:p>
        </p:txBody>
      </p:sp>
      <p:sp>
        <p:nvSpPr>
          <p:cNvPr id="3" name="Zástupný obsah 2">
            <a:extLst>
              <a:ext uri="{FF2B5EF4-FFF2-40B4-BE49-F238E27FC236}">
                <a16:creationId xmlns:a16="http://schemas.microsoft.com/office/drawing/2014/main" id="{7AD15DA2-9903-3A4F-ACD0-B2F04F0EF667}"/>
              </a:ext>
            </a:extLst>
          </p:cNvPr>
          <p:cNvSpPr>
            <a:spLocks noGrp="1"/>
          </p:cNvSpPr>
          <p:nvPr>
            <p:ph idx="1"/>
          </p:nvPr>
        </p:nvSpPr>
        <p:spPr>
          <a:xfrm>
            <a:off x="838200" y="1825625"/>
            <a:ext cx="9512300" cy="4351338"/>
          </a:xfrm>
        </p:spPr>
        <p:txBody>
          <a:bodyPr>
            <a:normAutofit fontScale="92500" lnSpcReduction="10000"/>
          </a:bodyPr>
          <a:lstStyle/>
          <a:p>
            <a:pPr marL="0" indent="0">
              <a:buNone/>
            </a:pPr>
            <a:r>
              <a:rPr lang="cs-CZ" dirty="0" err="1"/>
              <a:t>Sonny</a:t>
            </a:r>
            <a:r>
              <a:rPr lang="cs-CZ" dirty="0"/>
              <a:t> je ideální vězeň. V moderní, přísně střežené věznici </a:t>
            </a:r>
            <a:r>
              <a:rPr lang="cs-CZ" dirty="0" err="1"/>
              <a:t>Staten</a:t>
            </a:r>
            <a:r>
              <a:rPr lang="cs-CZ" dirty="0"/>
              <a:t> se těší značné oblibě, neboť slouží ostatním vězňům jako zpovědník – naslouchá jejich přiznáním a uděluje jim rozhřešení. Šušká se o něm, že na sebe bere vinu za zločiny jiných a odpykává si jejich tresty výměnou za pravidelnou dodávku drog. Vrchní komisař Šimon </a:t>
            </a:r>
            <a:r>
              <a:rPr lang="cs-CZ" dirty="0" err="1"/>
              <a:t>Kéfas</a:t>
            </a:r>
            <a:r>
              <a:rPr lang="cs-CZ" dirty="0"/>
              <a:t>, působící na osloském oddělení vražd, je policista ze staré školy. </a:t>
            </a:r>
            <a:r>
              <a:rPr lang="cs-CZ" dirty="0" smtClean="0"/>
              <a:t/>
            </a:r>
            <a:br>
              <a:rPr lang="cs-CZ" dirty="0" smtClean="0"/>
            </a:br>
            <a:r>
              <a:rPr lang="cs-CZ" dirty="0" smtClean="0"/>
              <a:t>V </a:t>
            </a:r>
            <a:r>
              <a:rPr lang="cs-CZ" dirty="0"/>
              <a:t>jeden den dostane najednou nový případ a novou spolupracovnici. Ab </a:t>
            </a:r>
            <a:r>
              <a:rPr lang="cs-CZ" dirty="0" err="1"/>
              <a:t>Lofthus</a:t>
            </a:r>
            <a:r>
              <a:rPr lang="cs-CZ" dirty="0"/>
              <a:t> byl policista, </a:t>
            </a:r>
            <a:r>
              <a:rPr lang="cs-CZ" dirty="0" err="1"/>
              <a:t>Kéfasův</a:t>
            </a:r>
            <a:r>
              <a:rPr lang="cs-CZ" dirty="0"/>
              <a:t> kolega a dlouholetý kamarád a také </a:t>
            </a:r>
            <a:r>
              <a:rPr lang="cs-CZ" dirty="0" err="1"/>
              <a:t>Sonnyho</a:t>
            </a:r>
            <a:r>
              <a:rPr lang="cs-CZ" dirty="0"/>
              <a:t> otec. Kvůli podezření z braní úplatků spáchal před lety sebevraždu a jeho čin obrátil </a:t>
            </a:r>
            <a:r>
              <a:rPr lang="cs-CZ" dirty="0" err="1"/>
              <a:t>Sonnymu</a:t>
            </a:r>
            <a:r>
              <a:rPr lang="cs-CZ" dirty="0"/>
              <a:t> i </a:t>
            </a:r>
            <a:r>
              <a:rPr lang="cs-CZ" dirty="0" err="1"/>
              <a:t>Kéfasovi</a:t>
            </a:r>
            <a:r>
              <a:rPr lang="cs-CZ" dirty="0"/>
              <a:t> život vzhůru nohama. Roky ve věznici jednotvárně plynou do chvíle, než si </a:t>
            </a:r>
            <a:r>
              <a:rPr lang="cs-CZ" dirty="0" err="1"/>
              <a:t>Sonny</a:t>
            </a:r>
            <a:r>
              <a:rPr lang="cs-CZ" dirty="0"/>
              <a:t> nečekaně vyslechne jistou šokující zpověď a vydá se soudit živé </a:t>
            </a:r>
            <a:r>
              <a:rPr lang="cs-CZ" dirty="0" smtClean="0"/>
              <a:t/>
            </a:r>
            <a:br>
              <a:rPr lang="cs-CZ" dirty="0" smtClean="0"/>
            </a:br>
            <a:r>
              <a:rPr lang="cs-CZ" dirty="0" smtClean="0"/>
              <a:t>i mrtvé.</a:t>
            </a:r>
            <a:endParaRPr lang="cs-CZ" dirty="0"/>
          </a:p>
        </p:txBody>
      </p:sp>
      <p:pic>
        <p:nvPicPr>
          <p:cNvPr id="5" name="Obrázek 4" descr="Syn obálka knih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56277" y="0"/>
            <a:ext cx="1535723" cy="2461846"/>
          </a:xfrm>
          <a:prstGeom prst="rect">
            <a:avLst/>
          </a:prstGeom>
          <a:noFill/>
          <a:ln>
            <a:noFill/>
          </a:ln>
        </p:spPr>
      </p:pic>
    </p:spTree>
    <p:extLst>
      <p:ext uri="{BB962C8B-B14F-4D97-AF65-F5344CB8AC3E}">
        <p14:creationId xmlns:p14="http://schemas.microsoft.com/office/powerpoint/2010/main" val="27806791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FCC805-8D5D-B34D-A692-E8DDC25AF6DD}"/>
              </a:ext>
            </a:extLst>
          </p:cNvPr>
          <p:cNvSpPr>
            <a:spLocks noGrp="1"/>
          </p:cNvSpPr>
          <p:nvPr>
            <p:ph type="title"/>
          </p:nvPr>
        </p:nvSpPr>
        <p:spPr/>
        <p:txBody>
          <a:bodyPr>
            <a:normAutofit fontScale="90000"/>
          </a:bodyPr>
          <a:lstStyle/>
          <a:p>
            <a:r>
              <a:rPr lang="cs-CZ" dirty="0"/>
              <a:t/>
            </a:r>
            <a:br>
              <a:rPr lang="cs-CZ" dirty="0"/>
            </a:br>
            <a:r>
              <a:rPr lang="cs-CZ" dirty="0"/>
              <a:t/>
            </a:r>
            <a:br>
              <a:rPr lang="cs-CZ" dirty="0"/>
            </a:br>
            <a:r>
              <a:rPr lang="cs-CZ" dirty="0"/>
              <a:t/>
            </a:r>
            <a:br>
              <a:rPr lang="cs-CZ" dirty="0"/>
            </a:br>
            <a:r>
              <a:rPr lang="cs-CZ" dirty="0" smtClean="0"/>
              <a:t/>
            </a:r>
            <a:br>
              <a:rPr lang="cs-CZ" dirty="0" smtClean="0"/>
            </a:br>
            <a:r>
              <a:rPr lang="cs-CZ" dirty="0" smtClean="0"/>
              <a:t/>
            </a:r>
            <a:br>
              <a:rPr lang="cs-CZ" dirty="0" smtClean="0"/>
            </a:br>
            <a:r>
              <a:rPr lang="cs-CZ" b="1" dirty="0" smtClean="0"/>
              <a:t>Muži</a:t>
            </a:r>
            <a:r>
              <a:rPr lang="cs-CZ" b="1" dirty="0"/>
              <a:t>, kteří nemají ženy</a:t>
            </a:r>
            <a:r>
              <a:rPr lang="cs-CZ" dirty="0"/>
              <a:t/>
            </a:r>
            <a:br>
              <a:rPr lang="cs-CZ" dirty="0"/>
            </a:br>
            <a:r>
              <a:rPr lang="cs-CZ" dirty="0" err="1"/>
              <a:t>Haruki</a:t>
            </a:r>
            <a:r>
              <a:rPr lang="cs-CZ" dirty="0"/>
              <a:t> </a:t>
            </a:r>
            <a:r>
              <a:rPr lang="cs-CZ" dirty="0" err="1"/>
              <a:t>Murakami</a:t>
            </a:r>
            <a:r>
              <a:rPr lang="cs-CZ" dirty="0"/>
              <a:t/>
            </a:r>
            <a:br>
              <a:rPr lang="cs-CZ" dirty="0"/>
            </a:br>
            <a:r>
              <a:rPr lang="cs-CZ" dirty="0"/>
              <a:t/>
            </a:r>
            <a:br>
              <a:rPr lang="cs-CZ" dirty="0"/>
            </a:br>
            <a:r>
              <a:rPr lang="cs-CZ" dirty="0">
                <a:effectLst/>
              </a:rPr>
              <a:t/>
            </a:r>
            <a:br>
              <a:rPr lang="cs-CZ" dirty="0">
                <a:effectLst/>
              </a:rPr>
            </a:br>
            <a:r>
              <a:rPr lang="cs-CZ" dirty="0">
                <a:effectLst/>
              </a:rPr>
              <a:t/>
            </a:r>
            <a:br>
              <a:rPr lang="cs-CZ" dirty="0">
                <a:effectLst/>
              </a:rPr>
            </a:br>
            <a:r>
              <a:rPr lang="cs-CZ" dirty="0">
                <a:effectLst/>
              </a:rPr>
              <a:t/>
            </a:r>
            <a:br>
              <a:rPr lang="cs-CZ" dirty="0">
                <a:effectLst/>
              </a:rPr>
            </a:br>
            <a:endParaRPr lang="cs-CZ" dirty="0"/>
          </a:p>
        </p:txBody>
      </p:sp>
      <p:sp>
        <p:nvSpPr>
          <p:cNvPr id="3" name="Zástupný obsah 2">
            <a:extLst>
              <a:ext uri="{FF2B5EF4-FFF2-40B4-BE49-F238E27FC236}">
                <a16:creationId xmlns:a16="http://schemas.microsoft.com/office/drawing/2014/main" id="{7C10EA3F-B236-0D45-A3D1-F4955A8CB346}"/>
              </a:ext>
            </a:extLst>
          </p:cNvPr>
          <p:cNvSpPr>
            <a:spLocks noGrp="1"/>
          </p:cNvSpPr>
          <p:nvPr>
            <p:ph idx="1"/>
          </p:nvPr>
        </p:nvSpPr>
        <p:spPr>
          <a:xfrm>
            <a:off x="838200" y="1825625"/>
            <a:ext cx="9180490" cy="4351338"/>
          </a:xfrm>
        </p:spPr>
        <p:txBody>
          <a:bodyPr>
            <a:normAutofit/>
          </a:bodyPr>
          <a:lstStyle/>
          <a:p>
            <a:pPr marL="0" indent="0">
              <a:buNone/>
            </a:pPr>
            <a:r>
              <a:rPr lang="cs-CZ" dirty="0" err="1"/>
              <a:t>Murakamiho</a:t>
            </a:r>
            <a:r>
              <a:rPr lang="cs-CZ" dirty="0"/>
              <a:t> kniha vypráví o vztazích, poznamenaných nedorozuměním, </a:t>
            </a:r>
            <a:r>
              <a:rPr lang="cs-CZ" dirty="0" smtClean="0"/>
              <a:t>nevěrou </a:t>
            </a:r>
            <a:r>
              <a:rPr lang="cs-CZ" dirty="0"/>
              <a:t>či proradností. Sedm povídek sbírky spojuje téma osamění mužů, kteří za různých okolností ztratili </a:t>
            </a:r>
            <a:r>
              <a:rPr lang="cs-CZ" dirty="0" smtClean="0"/>
              <a:t>ženu </a:t>
            </a:r>
            <a:r>
              <a:rPr lang="cs-CZ" dirty="0"/>
              <a:t>nebo o ni nenávratně přicházejí. </a:t>
            </a:r>
            <a:r>
              <a:rPr lang="cs-CZ" dirty="0" err="1"/>
              <a:t>Murakami</a:t>
            </a:r>
            <a:r>
              <a:rPr lang="cs-CZ" dirty="0"/>
              <a:t> vykreslil trápení hrdinů s jejich osudovými láskami v různém věku </a:t>
            </a:r>
            <a:r>
              <a:rPr lang="cs-CZ" dirty="0" smtClean="0"/>
              <a:t/>
            </a:r>
            <a:br>
              <a:rPr lang="cs-CZ" dirty="0" smtClean="0"/>
            </a:br>
            <a:r>
              <a:rPr lang="cs-CZ" dirty="0" smtClean="0"/>
              <a:t>a </a:t>
            </a:r>
            <a:r>
              <a:rPr lang="cs-CZ" dirty="0"/>
              <a:t>postavení: spisovatel či plastický chirurg, herec nebo vysokoškolák, majitel baru. Všichni se nacházejí v různých životních situacích, ale všichni jsou nějak poznamenaní duchem ztracených žen…</a:t>
            </a:r>
          </a:p>
          <a:p>
            <a:pPr marL="0" indent="0">
              <a:buNone/>
            </a:pPr>
            <a:endParaRPr lang="cs-CZ" dirty="0"/>
          </a:p>
        </p:txBody>
      </p:sp>
      <p:pic>
        <p:nvPicPr>
          <p:cNvPr id="5" name="Obrázek 4" descr="Muži, kteří nemají ženy obálka knih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3185" y="-1"/>
            <a:ext cx="1658815" cy="2532185"/>
          </a:xfrm>
          <a:prstGeom prst="rect">
            <a:avLst/>
          </a:prstGeom>
          <a:noFill/>
          <a:ln>
            <a:noFill/>
          </a:ln>
        </p:spPr>
      </p:pic>
    </p:spTree>
    <p:extLst>
      <p:ext uri="{BB962C8B-B14F-4D97-AF65-F5344CB8AC3E}">
        <p14:creationId xmlns:p14="http://schemas.microsoft.com/office/powerpoint/2010/main" val="2059096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5D7302-1AF3-7948-89CF-14011F51AA52}"/>
              </a:ext>
            </a:extLst>
          </p:cNvPr>
          <p:cNvSpPr>
            <a:spLocks noGrp="1"/>
          </p:cNvSpPr>
          <p:nvPr>
            <p:ph type="title"/>
          </p:nvPr>
        </p:nvSpPr>
        <p:spPr/>
        <p:txBody>
          <a:bodyPr>
            <a:normAutofit fontScale="90000"/>
          </a:bodyPr>
          <a:lstStyle/>
          <a:p>
            <a:r>
              <a:rPr lang="cs-CZ" dirty="0"/>
              <a:t/>
            </a:r>
            <a:br>
              <a:rPr lang="cs-CZ" dirty="0"/>
            </a:br>
            <a:r>
              <a:rPr lang="cs-CZ" dirty="0"/>
              <a:t/>
            </a:r>
            <a:br>
              <a:rPr lang="cs-CZ" dirty="0"/>
            </a:br>
            <a:r>
              <a:rPr lang="cs-CZ" dirty="0" smtClean="0"/>
              <a:t/>
            </a:r>
            <a:br>
              <a:rPr lang="cs-CZ" dirty="0" smtClean="0"/>
            </a:br>
            <a:r>
              <a:rPr lang="cs-CZ" b="1" dirty="0"/>
              <a:t>Ke dnu</a:t>
            </a:r>
            <a:br>
              <a:rPr lang="cs-CZ" b="1" dirty="0"/>
            </a:br>
            <a:r>
              <a:rPr lang="cs-CZ" dirty="0"/>
              <a:t>Anna Bolavá</a:t>
            </a:r>
            <a:br>
              <a:rPr lang="cs-CZ" dirty="0"/>
            </a:br>
            <a:r>
              <a:rPr lang="cs-CZ" dirty="0"/>
              <a:t/>
            </a:r>
            <a:br>
              <a:rPr lang="cs-CZ" dirty="0"/>
            </a:br>
            <a:r>
              <a:rPr lang="cs-CZ" dirty="0">
                <a:effectLst/>
              </a:rPr>
              <a:t/>
            </a:r>
            <a:br>
              <a:rPr lang="cs-CZ" dirty="0">
                <a:effectLst/>
              </a:rPr>
            </a:br>
            <a:endParaRPr lang="cs-CZ" dirty="0"/>
          </a:p>
        </p:txBody>
      </p:sp>
      <p:sp>
        <p:nvSpPr>
          <p:cNvPr id="3" name="Zástupný obsah 2">
            <a:extLst>
              <a:ext uri="{FF2B5EF4-FFF2-40B4-BE49-F238E27FC236}">
                <a16:creationId xmlns:a16="http://schemas.microsoft.com/office/drawing/2014/main" id="{D5B093FE-8057-0344-9BBD-EA5E81863BC8}"/>
              </a:ext>
            </a:extLst>
          </p:cNvPr>
          <p:cNvSpPr>
            <a:spLocks noGrp="1"/>
          </p:cNvSpPr>
          <p:nvPr>
            <p:ph idx="1"/>
          </p:nvPr>
        </p:nvSpPr>
        <p:spPr>
          <a:xfrm>
            <a:off x="838200" y="1825625"/>
            <a:ext cx="8990308" cy="4351338"/>
          </a:xfrm>
        </p:spPr>
        <p:txBody>
          <a:bodyPr/>
          <a:lstStyle/>
          <a:p>
            <a:pPr marL="0" indent="0">
              <a:buNone/>
            </a:pPr>
            <a:r>
              <a:rPr lang="cs-CZ" dirty="0" smtClean="0"/>
              <a:t>V </a:t>
            </a:r>
            <a:r>
              <a:rPr lang="cs-CZ" dirty="0"/>
              <a:t>době prvních mrazů na konci listopadu je v močálech na kraji města nalezeno mrtvé tělo manželky lékaře Marka Diviše. Mezi obyvateli se začíná roztáčet kolotoč úvah, spekulací a pomluv. Osudy postav se kříží a praskají jako dráty elektrického vedení stožárů v polích za městem. Román Ke dnu volně navazuje na úspěšnou prvotinu Do tmy, za niž autorka obdržela roku 2016 Magnesii Literu za prózu.</a:t>
            </a:r>
          </a:p>
          <a:p>
            <a:pPr marL="0" indent="0">
              <a:buNone/>
            </a:pPr>
            <a:endParaRPr lang="cs-CZ" dirty="0"/>
          </a:p>
        </p:txBody>
      </p:sp>
      <p:pic>
        <p:nvPicPr>
          <p:cNvPr id="5" name="Obrázek 4" descr="Ke dnu obálka knihy"/>
          <p:cNvPicPr/>
          <p:nvPr/>
        </p:nvPicPr>
        <p:blipFill>
          <a:blip r:embed="rId2">
            <a:extLst>
              <a:ext uri="{28A0092B-C50C-407E-A947-70E740481C1C}">
                <a14:useLocalDpi xmlns:a14="http://schemas.microsoft.com/office/drawing/2010/main" val="0"/>
              </a:ext>
            </a:extLst>
          </a:blip>
          <a:srcRect/>
          <a:stretch>
            <a:fillRect/>
          </a:stretch>
        </p:blipFill>
        <p:spPr bwMode="auto">
          <a:xfrm>
            <a:off x="10410092" y="0"/>
            <a:ext cx="1781908" cy="3059723"/>
          </a:xfrm>
          <a:prstGeom prst="rect">
            <a:avLst/>
          </a:prstGeom>
          <a:noFill/>
          <a:ln>
            <a:noFill/>
          </a:ln>
        </p:spPr>
      </p:pic>
    </p:spTree>
    <p:extLst>
      <p:ext uri="{BB962C8B-B14F-4D97-AF65-F5344CB8AC3E}">
        <p14:creationId xmlns:p14="http://schemas.microsoft.com/office/powerpoint/2010/main" val="32095566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B6BD61-DD57-0B4A-B1DE-88BF4C61AB71}"/>
              </a:ext>
            </a:extLst>
          </p:cNvPr>
          <p:cNvSpPr>
            <a:spLocks noGrp="1"/>
          </p:cNvSpPr>
          <p:nvPr>
            <p:ph type="title"/>
          </p:nvPr>
        </p:nvSpPr>
        <p:spPr/>
        <p:txBody>
          <a:bodyPr>
            <a:normAutofit fontScale="90000"/>
          </a:bodyPr>
          <a:lstStyle/>
          <a:p>
            <a:r>
              <a:rPr lang="cs-CZ" dirty="0"/>
              <a:t/>
            </a:r>
            <a:br>
              <a:rPr lang="cs-CZ" dirty="0"/>
            </a:br>
            <a:r>
              <a:rPr lang="cs-CZ" dirty="0" smtClean="0"/>
              <a:t/>
            </a:r>
            <a:br>
              <a:rPr lang="cs-CZ" dirty="0" smtClean="0"/>
            </a:br>
            <a:r>
              <a:rPr lang="cs-CZ" dirty="0" smtClean="0"/>
              <a:t/>
            </a:r>
            <a:br>
              <a:rPr lang="cs-CZ" dirty="0" smtClean="0"/>
            </a:br>
            <a:r>
              <a:rPr lang="cs-CZ" dirty="0"/>
              <a:t/>
            </a:r>
            <a:br>
              <a:rPr lang="cs-CZ" dirty="0"/>
            </a:br>
            <a:r>
              <a:rPr lang="cs-CZ" b="1" dirty="0" smtClean="0"/>
              <a:t>Komturova </a:t>
            </a:r>
            <a:r>
              <a:rPr lang="cs-CZ" b="1" dirty="0"/>
              <a:t>smrt </a:t>
            </a:r>
            <a:br>
              <a:rPr lang="cs-CZ" b="1" dirty="0"/>
            </a:br>
            <a:r>
              <a:rPr lang="cs-CZ" dirty="0" err="1"/>
              <a:t>Haruki</a:t>
            </a:r>
            <a:r>
              <a:rPr lang="cs-CZ" dirty="0"/>
              <a:t> </a:t>
            </a:r>
            <a:r>
              <a:rPr lang="cs-CZ" dirty="0" err="1"/>
              <a:t>Murakami</a:t>
            </a:r>
            <a:r>
              <a:rPr lang="cs-CZ" b="1" dirty="0"/>
              <a:t/>
            </a:r>
            <a:br>
              <a:rPr lang="cs-CZ" b="1" dirty="0"/>
            </a:br>
            <a:r>
              <a:rPr lang="cs-CZ" b="1" dirty="0"/>
              <a:t/>
            </a:r>
            <a:br>
              <a:rPr lang="cs-CZ" b="1" dirty="0"/>
            </a:br>
            <a:r>
              <a:rPr lang="cs-CZ" dirty="0"/>
              <a:t/>
            </a:r>
            <a:br>
              <a:rPr lang="cs-CZ" dirty="0"/>
            </a:br>
            <a:r>
              <a:rPr lang="cs-CZ" dirty="0">
                <a:effectLst/>
              </a:rPr>
              <a:t/>
            </a:r>
            <a:br>
              <a:rPr lang="cs-CZ" dirty="0">
                <a:effectLst/>
              </a:rPr>
            </a:br>
            <a:endParaRPr lang="cs-CZ" dirty="0"/>
          </a:p>
        </p:txBody>
      </p:sp>
      <p:sp>
        <p:nvSpPr>
          <p:cNvPr id="3" name="Zástupný obsah 2">
            <a:extLst>
              <a:ext uri="{FF2B5EF4-FFF2-40B4-BE49-F238E27FC236}">
                <a16:creationId xmlns:a16="http://schemas.microsoft.com/office/drawing/2014/main" id="{BD450661-5268-AB40-AA66-E705087AE627}"/>
              </a:ext>
            </a:extLst>
          </p:cNvPr>
          <p:cNvSpPr>
            <a:spLocks noGrp="1"/>
          </p:cNvSpPr>
          <p:nvPr>
            <p:ph idx="1"/>
          </p:nvPr>
        </p:nvSpPr>
        <p:spPr>
          <a:xfrm>
            <a:off x="838200" y="1377696"/>
            <a:ext cx="9512300" cy="4799267"/>
          </a:xfrm>
        </p:spPr>
        <p:txBody>
          <a:bodyPr>
            <a:normAutofit fontScale="85000" lnSpcReduction="20000"/>
          </a:bodyPr>
          <a:lstStyle/>
          <a:p>
            <a:pPr marL="0" indent="0">
              <a:buNone/>
            </a:pPr>
            <a:endParaRPr lang="cs-CZ" dirty="0"/>
          </a:p>
          <a:p>
            <a:pPr marL="0" indent="0">
              <a:buNone/>
            </a:pPr>
            <a:r>
              <a:rPr lang="cs-CZ" dirty="0" smtClean="0"/>
              <a:t>Možná že jednou </a:t>
            </a:r>
            <a:r>
              <a:rPr lang="cs-CZ" dirty="0"/>
              <a:t>budu s to zachytit podobu nicoty…</a:t>
            </a:r>
            <a:br>
              <a:rPr lang="cs-CZ" dirty="0"/>
            </a:br>
            <a:r>
              <a:rPr lang="cs-CZ" dirty="0"/>
              <a:t>Bezejmenným vypravěčem románu je výjimečný portrétista, který dokáže vystihnout tvář člověka tak, aby se líbil sám sobě. Všechno funguje téměř dokonale, dokud ho nenavštíví muž bez tváře s žádostí o portrét. A dokud ho neopustí jeho žena. Vnitřní rovnováhu nalezne v horské samotě, odhodlaný s tvorbou podobizen navždy skoncovat. Nečekaně však přichází další nabídka – taková, která se opravdu nedá odmítnout. Následuje vír událostí, které s ním cloumají ze strany na stranu: Jaké tajemství skrývá obraz Komturova smrt? Kdo přesně je tajemný pán „z domu odnaproti“ </a:t>
            </a:r>
            <a:r>
              <a:rPr lang="cs-CZ" dirty="0" smtClean="0"/>
              <a:t/>
            </a:r>
            <a:br>
              <a:rPr lang="cs-CZ" dirty="0" smtClean="0"/>
            </a:br>
            <a:r>
              <a:rPr lang="cs-CZ" dirty="0" smtClean="0"/>
              <a:t>a </a:t>
            </a:r>
            <a:r>
              <a:rPr lang="cs-CZ" dirty="0"/>
              <a:t>jaká je jeho minulost? Proč si za horentní sumu objednal svou podobiznu? A jak je možné, že právě jeho portrét prolomí vypravěčovu tvůrčí krizi </a:t>
            </a:r>
            <a:r>
              <a:rPr lang="cs-CZ" dirty="0" smtClean="0"/>
              <a:t/>
            </a:r>
            <a:br>
              <a:rPr lang="cs-CZ" dirty="0" smtClean="0"/>
            </a:br>
            <a:r>
              <a:rPr lang="cs-CZ" dirty="0" smtClean="0"/>
              <a:t>a </a:t>
            </a:r>
            <a:r>
              <a:rPr lang="cs-CZ" dirty="0"/>
              <a:t>probudí v něm uměleckého ducha? </a:t>
            </a:r>
            <a:r>
              <a:rPr lang="cs-CZ" dirty="0" err="1"/>
              <a:t>Haruki</a:t>
            </a:r>
            <a:r>
              <a:rPr lang="cs-CZ" dirty="0"/>
              <a:t> </a:t>
            </a:r>
            <a:r>
              <a:rPr lang="cs-CZ" dirty="0" err="1"/>
              <a:t>Murakami</a:t>
            </a:r>
            <a:r>
              <a:rPr lang="cs-CZ" dirty="0"/>
              <a:t> ve své fenomenální románové partii opět úspěšně buduje stále spletitější síť otázek, nejistot </a:t>
            </a:r>
            <a:r>
              <a:rPr lang="cs-CZ" dirty="0" smtClean="0"/>
              <a:t/>
            </a:r>
            <a:br>
              <a:rPr lang="cs-CZ" dirty="0" smtClean="0"/>
            </a:br>
            <a:r>
              <a:rPr lang="cs-CZ" dirty="0" smtClean="0"/>
              <a:t>a </a:t>
            </a:r>
            <a:r>
              <a:rPr lang="cs-CZ" dirty="0"/>
              <a:t>pochybností. Nad tím vším ovšem kraluje otázka, která se v díle opakovaně vrací: Co je špatného na tom, když umělec ztvárňuje jen to lepší z nás?</a:t>
            </a:r>
          </a:p>
        </p:txBody>
      </p:sp>
      <p:pic>
        <p:nvPicPr>
          <p:cNvPr id="5" name="Obrázek 4" descr="Komturova smrt obálka knihy"/>
          <p:cNvPicPr/>
          <p:nvPr/>
        </p:nvPicPr>
        <p:blipFill>
          <a:blip r:embed="rId2">
            <a:extLst>
              <a:ext uri="{28A0092B-C50C-407E-A947-70E740481C1C}">
                <a14:useLocalDpi xmlns:a14="http://schemas.microsoft.com/office/drawing/2010/main" val="0"/>
              </a:ext>
            </a:extLst>
          </a:blip>
          <a:srcRect/>
          <a:stretch>
            <a:fillRect/>
          </a:stretch>
        </p:blipFill>
        <p:spPr bwMode="auto">
          <a:xfrm>
            <a:off x="10594731" y="-1"/>
            <a:ext cx="1597269" cy="2664069"/>
          </a:xfrm>
          <a:prstGeom prst="rect">
            <a:avLst/>
          </a:prstGeom>
          <a:noFill/>
          <a:ln>
            <a:noFill/>
          </a:ln>
        </p:spPr>
      </p:pic>
    </p:spTree>
    <p:extLst>
      <p:ext uri="{BB962C8B-B14F-4D97-AF65-F5344CB8AC3E}">
        <p14:creationId xmlns:p14="http://schemas.microsoft.com/office/powerpoint/2010/main" val="15620208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B23DE2-DCAC-E24C-887B-2FC02C72C57F}"/>
              </a:ext>
            </a:extLst>
          </p:cNvPr>
          <p:cNvSpPr>
            <a:spLocks noGrp="1"/>
          </p:cNvSpPr>
          <p:nvPr>
            <p:ph type="title"/>
          </p:nvPr>
        </p:nvSpPr>
        <p:spPr/>
        <p:txBody>
          <a:bodyPr>
            <a:normAutofit/>
          </a:bodyPr>
          <a:lstStyle/>
          <a:p>
            <a:r>
              <a:rPr lang="cs-CZ" sz="4000" b="1" dirty="0"/>
              <a:t>Absolutní miláček</a:t>
            </a:r>
            <a:br>
              <a:rPr lang="cs-CZ" sz="4000" b="1" dirty="0"/>
            </a:br>
            <a:r>
              <a:rPr lang="cs-CZ" sz="4000" dirty="0"/>
              <a:t>Gabriel </a:t>
            </a:r>
            <a:r>
              <a:rPr lang="cs-CZ" sz="4000" dirty="0" err="1"/>
              <a:t>Tallent</a:t>
            </a:r>
            <a:endParaRPr lang="cs-CZ" sz="4000" dirty="0"/>
          </a:p>
        </p:txBody>
      </p:sp>
      <p:sp>
        <p:nvSpPr>
          <p:cNvPr id="3" name="Zástupný obsah 2">
            <a:extLst>
              <a:ext uri="{FF2B5EF4-FFF2-40B4-BE49-F238E27FC236}">
                <a16:creationId xmlns:a16="http://schemas.microsoft.com/office/drawing/2014/main" id="{8B66E9E8-6543-7B43-93BD-42964E1A5DE6}"/>
              </a:ext>
            </a:extLst>
          </p:cNvPr>
          <p:cNvSpPr>
            <a:spLocks noGrp="1"/>
          </p:cNvSpPr>
          <p:nvPr>
            <p:ph idx="1"/>
          </p:nvPr>
        </p:nvSpPr>
        <p:spPr>
          <a:xfrm>
            <a:off x="838200" y="1825625"/>
            <a:ext cx="9512300" cy="4351338"/>
          </a:xfrm>
        </p:spPr>
        <p:txBody>
          <a:bodyPr/>
          <a:lstStyle/>
          <a:p>
            <a:pPr marL="0" indent="0">
              <a:buNone/>
            </a:pPr>
            <a:r>
              <a:rPr lang="cs-CZ" dirty="0"/>
              <a:t>Čtrnáctiletá </a:t>
            </a:r>
            <a:r>
              <a:rPr lang="cs-CZ" dirty="0" err="1"/>
              <a:t>Turtle</a:t>
            </a:r>
            <a:r>
              <a:rPr lang="cs-CZ" dirty="0"/>
              <a:t> žije s otcem ve zchátralém domě na kalifornském pobřeží. Toulá se po lesích, leze po skalách, dokáže ujít i desítky kilometrů… Ale tenhle vnější prostor kontrastuje </a:t>
            </a:r>
            <a:r>
              <a:rPr lang="cs-CZ" dirty="0" smtClean="0"/>
              <a:t/>
            </a:r>
            <a:br>
              <a:rPr lang="cs-CZ" dirty="0" smtClean="0"/>
            </a:br>
            <a:r>
              <a:rPr lang="cs-CZ" dirty="0" smtClean="0"/>
              <a:t>s </a:t>
            </a:r>
            <a:r>
              <a:rPr lang="cs-CZ" dirty="0"/>
              <a:t>uzavřeností jejího vnitřního světa: od matčiny smrti vyrůstá izolovaně v područí svého tyranského otce, který ji deptá jak psychicky, tak fyzicky. Oceňovaný román vychází ve třiceti zemích</a:t>
            </a:r>
          </a:p>
        </p:txBody>
      </p:sp>
      <p:pic>
        <p:nvPicPr>
          <p:cNvPr id="7" name="Obrázek 6" descr="Absolutní miláček obálka knihy"/>
          <p:cNvPicPr/>
          <p:nvPr/>
        </p:nvPicPr>
        <p:blipFill>
          <a:blip r:embed="rId2">
            <a:extLst>
              <a:ext uri="{28A0092B-C50C-407E-A947-70E740481C1C}">
                <a14:useLocalDpi xmlns:a14="http://schemas.microsoft.com/office/drawing/2010/main" val="0"/>
              </a:ext>
            </a:extLst>
          </a:blip>
          <a:srcRect/>
          <a:stretch>
            <a:fillRect/>
          </a:stretch>
        </p:blipFill>
        <p:spPr bwMode="auto">
          <a:xfrm>
            <a:off x="10427677" y="0"/>
            <a:ext cx="1764323" cy="2795954"/>
          </a:xfrm>
          <a:prstGeom prst="rect">
            <a:avLst/>
          </a:prstGeom>
          <a:noFill/>
          <a:ln>
            <a:noFill/>
          </a:ln>
        </p:spPr>
      </p:pic>
    </p:spTree>
    <p:extLst>
      <p:ext uri="{BB962C8B-B14F-4D97-AF65-F5344CB8AC3E}">
        <p14:creationId xmlns:p14="http://schemas.microsoft.com/office/powerpoint/2010/main" val="3100500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A5BE1C-160E-794D-A4D5-67608D24DB3E}"/>
              </a:ext>
            </a:extLst>
          </p:cNvPr>
          <p:cNvSpPr>
            <a:spLocks noGrp="1"/>
          </p:cNvSpPr>
          <p:nvPr>
            <p:ph type="title"/>
          </p:nvPr>
        </p:nvSpPr>
        <p:spPr/>
        <p:txBody>
          <a:bodyPr>
            <a:normAutofit fontScale="90000"/>
          </a:bodyPr>
          <a:lstStyle/>
          <a:p>
            <a:r>
              <a:rPr lang="cs-CZ" b="1" dirty="0" smtClean="0"/>
              <a:t/>
            </a:r>
            <a:br>
              <a:rPr lang="cs-CZ" b="1" dirty="0" smtClean="0"/>
            </a:br>
            <a:r>
              <a:rPr lang="cs-CZ" b="1" dirty="0" smtClean="0"/>
              <a:t>Malý </a:t>
            </a:r>
            <a:r>
              <a:rPr lang="cs-CZ" b="1" dirty="0"/>
              <a:t>život</a:t>
            </a:r>
            <a:br>
              <a:rPr lang="cs-CZ" b="1" dirty="0"/>
            </a:br>
            <a:r>
              <a:rPr lang="cs-CZ" dirty="0" err="1"/>
              <a:t>Hanya</a:t>
            </a:r>
            <a:r>
              <a:rPr lang="cs-CZ" dirty="0"/>
              <a:t> </a:t>
            </a:r>
            <a:r>
              <a:rPr lang="cs-CZ" dirty="0" err="1"/>
              <a:t>Yanagihara</a:t>
            </a:r>
            <a:r>
              <a:rPr lang="cs-CZ" b="1" dirty="0"/>
              <a:t/>
            </a:r>
            <a:br>
              <a:rPr lang="cs-CZ" b="1" dirty="0"/>
            </a:br>
            <a:endParaRPr lang="cs-CZ" dirty="0"/>
          </a:p>
        </p:txBody>
      </p:sp>
      <p:sp>
        <p:nvSpPr>
          <p:cNvPr id="3" name="Zástupný obsah 2">
            <a:extLst>
              <a:ext uri="{FF2B5EF4-FFF2-40B4-BE49-F238E27FC236}">
                <a16:creationId xmlns:a16="http://schemas.microsoft.com/office/drawing/2014/main" id="{190D265D-896C-9147-BEA0-6B9990A5292D}"/>
              </a:ext>
            </a:extLst>
          </p:cNvPr>
          <p:cNvSpPr>
            <a:spLocks noGrp="1"/>
          </p:cNvSpPr>
          <p:nvPr>
            <p:ph idx="1"/>
          </p:nvPr>
        </p:nvSpPr>
        <p:spPr>
          <a:xfrm>
            <a:off x="838200" y="1825625"/>
            <a:ext cx="9600634" cy="4351338"/>
          </a:xfrm>
        </p:spPr>
        <p:txBody>
          <a:bodyPr>
            <a:normAutofit fontScale="77500" lnSpcReduction="20000"/>
          </a:bodyPr>
          <a:lstStyle/>
          <a:p>
            <a:pPr marL="0" indent="0">
              <a:buNone/>
            </a:pPr>
            <a:r>
              <a:rPr lang="cs-CZ" dirty="0"/>
              <a:t>Když se čtyři spolužáci z malé vysoké školy v Massachusetts přestěhují do New Yorku, aby se pokusili prorazit, jsou bez peněz, ztracení a kupředu je pohání jen jejich přátelství a ctižádost.</a:t>
            </a:r>
            <a:br>
              <a:rPr lang="cs-CZ" dirty="0"/>
            </a:br>
            <a:r>
              <a:rPr lang="cs-CZ" dirty="0"/>
              <a:t>Je tu hezký laskavý </a:t>
            </a:r>
            <a:r>
              <a:rPr lang="cs-CZ" dirty="0" err="1"/>
              <a:t>Willem</a:t>
            </a:r>
            <a:r>
              <a:rPr lang="cs-CZ" dirty="0"/>
              <a:t>, začínající herec; bystrý, občas krutý malíř </a:t>
            </a:r>
            <a:r>
              <a:rPr lang="cs-CZ" dirty="0" err="1"/>
              <a:t>DžejBí</a:t>
            </a:r>
            <a:r>
              <a:rPr lang="cs-CZ" dirty="0"/>
              <a:t> </a:t>
            </a:r>
            <a:r>
              <a:rPr lang="cs-CZ" dirty="0" smtClean="0"/>
              <a:t/>
            </a:r>
            <a:br>
              <a:rPr lang="cs-CZ" dirty="0" smtClean="0"/>
            </a:br>
            <a:r>
              <a:rPr lang="cs-CZ" dirty="0" smtClean="0"/>
              <a:t>s </a:t>
            </a:r>
            <a:r>
              <a:rPr lang="cs-CZ" dirty="0"/>
              <a:t>ostrým jazykem, který se chce prosadit ve světě umění; utrápený architekt </a:t>
            </a:r>
            <a:r>
              <a:rPr lang="cs-CZ" dirty="0" err="1"/>
              <a:t>Malcolm</a:t>
            </a:r>
            <a:r>
              <a:rPr lang="cs-CZ" dirty="0"/>
              <a:t>, nešťastný ve špičkové firmě; a rezervovaný, geniální, tajemný právník </a:t>
            </a:r>
            <a:r>
              <a:rPr lang="cs-CZ" dirty="0" err="1"/>
              <a:t>Jude</a:t>
            </a:r>
            <a:r>
              <a:rPr lang="cs-CZ" dirty="0"/>
              <a:t>, kolem něhož se jejich životy točí. Během několika následujících desetiletí se vzájemné vztahy prohlubují a nabírají temnější odstíny, poznamenané závislostí, úspěchem a pýchou. Ale jak si každý z nich dříve či později uvědomí, největší výzvou je pro ně pro všechny </a:t>
            </a:r>
            <a:r>
              <a:rPr lang="cs-CZ" dirty="0" err="1"/>
              <a:t>Jude</a:t>
            </a:r>
            <a:r>
              <a:rPr lang="cs-CZ" dirty="0"/>
              <a:t> sám; ve středním věku děsivě nadaný soudní advokát, ale v soukromí stále zlomenější člověk, s myslí i tělem zjizvenými hrůzným dětstvím a poznamenaný takovým traumatem, až se sám bojí, že je nikdy nedokáže překonat – a že jeho minulost bude navždy určovat jeho život.</a:t>
            </a:r>
            <a:br>
              <a:rPr lang="cs-CZ" dirty="0"/>
            </a:br>
            <a:r>
              <a:rPr lang="cs-CZ" dirty="0"/>
              <a:t>Malý život je příběh o sexuální orientaci, zneužívání a sebepoškozování, o lásce </a:t>
            </a:r>
            <a:r>
              <a:rPr lang="cs-CZ" dirty="0" smtClean="0"/>
              <a:t/>
            </a:r>
            <a:br>
              <a:rPr lang="cs-CZ" dirty="0" smtClean="0"/>
            </a:br>
            <a:r>
              <a:rPr lang="cs-CZ" dirty="0" smtClean="0"/>
              <a:t>a </a:t>
            </a:r>
            <a:r>
              <a:rPr lang="cs-CZ" dirty="0"/>
              <a:t>obětavosti, krutosti a neschopnosti bojovat s osudem. V pozoruhodně vybroušeném románu </a:t>
            </a:r>
            <a:r>
              <a:rPr lang="cs-CZ" dirty="0" err="1"/>
              <a:t>Hanya</a:t>
            </a:r>
            <a:r>
              <a:rPr lang="cs-CZ" dirty="0"/>
              <a:t> </a:t>
            </a:r>
            <a:r>
              <a:rPr lang="cs-CZ" dirty="0" err="1"/>
              <a:t>Yanagihara</a:t>
            </a:r>
            <a:r>
              <a:rPr lang="cs-CZ" dirty="0"/>
              <a:t> mistrovsky vylíčila, jak se láme srdce, </a:t>
            </a:r>
            <a:r>
              <a:rPr lang="cs-CZ" dirty="0" smtClean="0"/>
              <a:t/>
            </a:r>
            <a:br>
              <a:rPr lang="cs-CZ" dirty="0" smtClean="0"/>
            </a:br>
            <a:r>
              <a:rPr lang="cs-CZ" dirty="0" smtClean="0"/>
              <a:t>a </a:t>
            </a:r>
            <a:r>
              <a:rPr lang="cs-CZ" dirty="0"/>
              <a:t>podrobila nelítostnému zkoumání a podrobila nelítostnému zkoumání tyranii zkušenosti a paměti.</a:t>
            </a:r>
          </a:p>
          <a:p>
            <a:pPr marL="0" indent="0">
              <a:buNone/>
            </a:pPr>
            <a:endParaRPr lang="cs-CZ" dirty="0"/>
          </a:p>
        </p:txBody>
      </p:sp>
      <p:pic>
        <p:nvPicPr>
          <p:cNvPr id="5" name="Obrázek 4" descr="Malý život obálka knihy"/>
          <p:cNvPicPr/>
          <p:nvPr/>
        </p:nvPicPr>
        <p:blipFill>
          <a:blip r:embed="rId2">
            <a:extLst>
              <a:ext uri="{28A0092B-C50C-407E-A947-70E740481C1C}">
                <a14:useLocalDpi xmlns:a14="http://schemas.microsoft.com/office/drawing/2010/main" val="0"/>
              </a:ext>
            </a:extLst>
          </a:blip>
          <a:srcRect/>
          <a:stretch>
            <a:fillRect/>
          </a:stretch>
        </p:blipFill>
        <p:spPr bwMode="auto">
          <a:xfrm>
            <a:off x="10438834" y="-1"/>
            <a:ext cx="1753166" cy="2936631"/>
          </a:xfrm>
          <a:prstGeom prst="rect">
            <a:avLst/>
          </a:prstGeom>
          <a:noFill/>
          <a:ln>
            <a:noFill/>
          </a:ln>
        </p:spPr>
      </p:pic>
    </p:spTree>
    <p:extLst>
      <p:ext uri="{BB962C8B-B14F-4D97-AF65-F5344CB8AC3E}">
        <p14:creationId xmlns:p14="http://schemas.microsoft.com/office/powerpoint/2010/main" val="171871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949185-43A3-BA4B-BD7C-EDD5A912792C}"/>
              </a:ext>
            </a:extLst>
          </p:cNvPr>
          <p:cNvSpPr>
            <a:spLocks noGrp="1"/>
          </p:cNvSpPr>
          <p:nvPr>
            <p:ph type="title"/>
          </p:nvPr>
        </p:nvSpPr>
        <p:spPr/>
        <p:txBody>
          <a:bodyPr>
            <a:normAutofit fontScale="90000"/>
          </a:bodyPr>
          <a:lstStyle/>
          <a:p>
            <a:r>
              <a:rPr lang="cs-CZ" dirty="0"/>
              <a:t/>
            </a:r>
            <a:br>
              <a:rPr lang="cs-CZ" dirty="0"/>
            </a:br>
            <a:r>
              <a:rPr lang="cs-CZ" dirty="0" smtClean="0"/>
              <a:t/>
            </a:r>
            <a:br>
              <a:rPr lang="cs-CZ" dirty="0" smtClean="0"/>
            </a:br>
            <a:r>
              <a:rPr lang="cs-CZ" b="1" dirty="0"/>
              <a:t>Deníky I. (1931–1940), Deníky II. (1940 – 1949)</a:t>
            </a:r>
            <a:br>
              <a:rPr lang="cs-CZ" b="1" dirty="0"/>
            </a:br>
            <a:r>
              <a:rPr lang="cs-CZ" dirty="0"/>
              <a:t>George </a:t>
            </a:r>
            <a:r>
              <a:rPr lang="cs-CZ" dirty="0" err="1"/>
              <a:t>Orwell</a:t>
            </a:r>
            <a:r>
              <a:rPr lang="cs-CZ" b="1" dirty="0"/>
              <a:t> </a:t>
            </a:r>
            <a:br>
              <a:rPr lang="cs-CZ" b="1" dirty="0"/>
            </a:br>
            <a:r>
              <a:rPr lang="cs-CZ" dirty="0"/>
              <a:t> </a:t>
            </a:r>
            <a:br>
              <a:rPr lang="cs-CZ" dirty="0"/>
            </a:br>
            <a:endParaRPr lang="cs-CZ" dirty="0"/>
          </a:p>
        </p:txBody>
      </p:sp>
      <p:sp>
        <p:nvSpPr>
          <p:cNvPr id="3" name="Zástupný obsah 2">
            <a:extLst>
              <a:ext uri="{FF2B5EF4-FFF2-40B4-BE49-F238E27FC236}">
                <a16:creationId xmlns:a16="http://schemas.microsoft.com/office/drawing/2014/main" id="{FF05FA5C-255F-CD48-8A43-FFC54FD7DA73}"/>
              </a:ext>
            </a:extLst>
          </p:cNvPr>
          <p:cNvSpPr>
            <a:spLocks noGrp="1"/>
          </p:cNvSpPr>
          <p:nvPr>
            <p:ph idx="1"/>
          </p:nvPr>
        </p:nvSpPr>
        <p:spPr>
          <a:xfrm>
            <a:off x="838200" y="1825625"/>
            <a:ext cx="9025478" cy="4351338"/>
          </a:xfrm>
        </p:spPr>
        <p:txBody>
          <a:bodyPr>
            <a:normAutofit fontScale="85000" lnSpcReduction="10000"/>
          </a:bodyPr>
          <a:lstStyle/>
          <a:p>
            <a:pPr marL="0" indent="0">
              <a:buNone/>
            </a:pPr>
            <a:r>
              <a:rPr lang="cs-CZ" dirty="0" smtClean="0"/>
              <a:t>První </a:t>
            </a:r>
            <a:r>
              <a:rPr lang="cs-CZ" dirty="0"/>
              <a:t>souborně vydané deníkové dílo slavného prozaika a esejisty nám umožní nahlédnout přímo pod ruku tvůrce – George </a:t>
            </a:r>
            <a:r>
              <a:rPr lang="cs-CZ" dirty="0" err="1"/>
              <a:t>Orwell</a:t>
            </a:r>
            <a:r>
              <a:rPr lang="cs-CZ" dirty="0"/>
              <a:t> ve svých každodenních záznamech glosuje aktuální politickou situaci, růst zeleniny a snůšku slepic na své zahradě, ale v odbočkách rozvíjí též hlubší filozofické úvahy a analýzy. Kniha obsahuje deníkové zápisky od roku 1931, kdy se autor ještě účastnil poklidného česání chmele, až do roku 1940, když již zuřila druhá světová válka.</a:t>
            </a:r>
          </a:p>
          <a:p>
            <a:pPr marL="0" indent="0">
              <a:buNone/>
            </a:pPr>
            <a:r>
              <a:rPr lang="cs-CZ" dirty="0"/>
              <a:t>Druhý díl souborně vydaného deníkového díla George </a:t>
            </a:r>
            <a:r>
              <a:rPr lang="cs-CZ" dirty="0" err="1"/>
              <a:t>Orwella</a:t>
            </a:r>
            <a:r>
              <a:rPr lang="cs-CZ" dirty="0"/>
              <a:t> opět odkrývá každodenní život slavného prozaika a esejisty – od německého bombardování Londýna přes poklidný poválečný pobyt na hebridském ostrově Jura až po poslední dny, které George </a:t>
            </a:r>
            <a:r>
              <a:rPr lang="cs-CZ" dirty="0" err="1"/>
              <a:t>Orwell</a:t>
            </a:r>
            <a:r>
              <a:rPr lang="cs-CZ" dirty="0"/>
              <a:t> strávil </a:t>
            </a:r>
            <a:r>
              <a:rPr lang="cs-CZ" dirty="0" smtClean="0"/>
              <a:t/>
            </a:r>
            <a:br>
              <a:rPr lang="cs-CZ" dirty="0" smtClean="0"/>
            </a:br>
            <a:r>
              <a:rPr lang="cs-CZ" dirty="0" smtClean="0"/>
              <a:t>v </a:t>
            </a:r>
            <a:r>
              <a:rPr lang="cs-CZ" dirty="0" err="1"/>
              <a:t>cranhamském</a:t>
            </a:r>
            <a:r>
              <a:rPr lang="cs-CZ" dirty="0"/>
              <a:t> sanatoriu s diagnózou tuberkulózy. Kniha obsahuje deníkové záznamy od 1940 až do roku 1949. </a:t>
            </a:r>
          </a:p>
          <a:p>
            <a:pPr marL="0" indent="0">
              <a:buNone/>
            </a:pPr>
            <a:endParaRPr lang="cs-CZ" dirty="0"/>
          </a:p>
        </p:txBody>
      </p:sp>
      <p:pic>
        <p:nvPicPr>
          <p:cNvPr id="6" name="Obrázek 5" descr="Deníky I. (1931–1940) obálka knihy"/>
          <p:cNvPicPr/>
          <p:nvPr/>
        </p:nvPicPr>
        <p:blipFill>
          <a:blip r:embed="rId2">
            <a:extLst>
              <a:ext uri="{28A0092B-C50C-407E-A947-70E740481C1C}">
                <a14:useLocalDpi xmlns:a14="http://schemas.microsoft.com/office/drawing/2010/main" val="0"/>
              </a:ext>
            </a:extLst>
          </a:blip>
          <a:srcRect/>
          <a:stretch>
            <a:fillRect/>
          </a:stretch>
        </p:blipFill>
        <p:spPr bwMode="auto">
          <a:xfrm>
            <a:off x="10392508" y="0"/>
            <a:ext cx="1799492" cy="2971800"/>
          </a:xfrm>
          <a:prstGeom prst="rect">
            <a:avLst/>
          </a:prstGeom>
          <a:noFill/>
          <a:ln>
            <a:noFill/>
          </a:ln>
        </p:spPr>
      </p:pic>
    </p:spTree>
    <p:extLst>
      <p:ext uri="{BB962C8B-B14F-4D97-AF65-F5344CB8AC3E}">
        <p14:creationId xmlns:p14="http://schemas.microsoft.com/office/powerpoint/2010/main" val="4278838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Vlastní 2">
      <a:dk1>
        <a:srgbClr val="000000"/>
      </a:dk1>
      <a:lt1>
        <a:srgbClr val="FFD700"/>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TotalTime>
  <Words>2544</Words>
  <Application>Microsoft Office PowerPoint</Application>
  <PresentationFormat>Širokoúhlá obrazovka</PresentationFormat>
  <Paragraphs>40</Paragraphs>
  <Slides>18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Calibri</vt:lpstr>
      <vt:lpstr>Calibri Light</vt:lpstr>
      <vt:lpstr>Motiv Office</vt:lpstr>
      <vt:lpstr>Nové knihy III.</vt:lpstr>
      <vt:lpstr>Jako v nebi, jenže jinak Aleš Palán</vt:lpstr>
      <vt:lpstr> Syn Jo Nesbø </vt:lpstr>
      <vt:lpstr>     Muži, kteří nemají ženy Haruki Murakami     </vt:lpstr>
      <vt:lpstr>   Ke dnu Anna Bolavá   </vt:lpstr>
      <vt:lpstr>    Komturova smrt  Haruki Murakami    </vt:lpstr>
      <vt:lpstr>Absolutní miláček Gabriel Tallent</vt:lpstr>
      <vt:lpstr> Malý život Hanya Yanagihara </vt:lpstr>
      <vt:lpstr>  Deníky I. (1931–1940), Deníky II. (1940 – 1949) George Orwell    </vt:lpstr>
      <vt:lpstr>   Osamělost prvočísel Paolo Giordano   </vt:lpstr>
      <vt:lpstr>   Béowulf   </vt:lpstr>
      <vt:lpstr>  Dítě číslo 44 Tom Rob Smith  </vt:lpstr>
      <vt:lpstr>    Stehlík Donna Tartt    </vt:lpstr>
      <vt:lpstr>   V lesích Tana French   </vt:lpstr>
      <vt:lpstr>  Kniha mlčení Oldřich Král  </vt:lpstr>
      <vt:lpstr>  Písně a verše staré Číny Ferdinand Stočes  </vt:lpstr>
      <vt:lpstr> Hypnotizér Lars Kepler </vt:lpstr>
      <vt:lpstr>Zdroj</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Nové knihy I.</dc:title>
  <dc:creator>Petr Plachý</dc:creator>
  <cp:lastModifiedBy>Petr Plachý</cp:lastModifiedBy>
  <cp:revision>24</cp:revision>
  <dcterms:created xsi:type="dcterms:W3CDTF">2021-03-29T18:32:38Z</dcterms:created>
  <dcterms:modified xsi:type="dcterms:W3CDTF">2022-07-25T09:08:44Z</dcterms:modified>
</cp:coreProperties>
</file>