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7" r:id="rId3"/>
    <p:sldId id="257" r:id="rId4"/>
    <p:sldId id="258" r:id="rId5"/>
    <p:sldId id="259" r:id="rId6"/>
    <p:sldId id="268" r:id="rId7"/>
    <p:sldId id="260" r:id="rId8"/>
    <p:sldId id="274" r:id="rId9"/>
    <p:sldId id="262" r:id="rId10"/>
    <p:sldId id="281" r:id="rId11"/>
    <p:sldId id="282" r:id="rId12"/>
    <p:sldId id="283" r:id="rId13"/>
    <p:sldId id="284" r:id="rId14"/>
    <p:sldId id="285" r:id="rId15"/>
    <p:sldId id="286" r:id="rId16"/>
    <p:sldId id="287" r:id="rId17"/>
    <p:sldId id="288" r:id="rId18"/>
    <p:sldId id="289" r:id="rId19"/>
    <p:sldId id="280" r:id="rId2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20"/>
    <p:restoredTop sz="94666"/>
  </p:normalViewPr>
  <p:slideViewPr>
    <p:cSldViewPr snapToGrid="0" snapToObjects="1">
      <p:cViewPr varScale="1">
        <p:scale>
          <a:sx n="109" d="100"/>
          <a:sy n="109" d="100"/>
        </p:scale>
        <p:origin x="98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839947-7D8A-4044-A772-E18F96D20541}"/>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A15EC8A-45A5-B74A-9A6C-385D43E6B8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50D287C8-361F-A84F-A4BA-D0FED0B83FCA}"/>
              </a:ext>
            </a:extLst>
          </p:cNvPr>
          <p:cNvSpPr>
            <a:spLocks noGrp="1"/>
          </p:cNvSpPr>
          <p:nvPr>
            <p:ph type="dt" sz="half" idx="10"/>
          </p:nvPr>
        </p:nvSpPr>
        <p:spPr/>
        <p:txBody>
          <a:bodyPr/>
          <a:lstStyle/>
          <a:p>
            <a:fld id="{5CEFC23F-F6A0-A44D-8F8C-BEEF8DE65B0D}" type="datetimeFigureOut">
              <a:rPr lang="cs-CZ" smtClean="0"/>
              <a:t>25.01.2024</a:t>
            </a:fld>
            <a:endParaRPr lang="cs-CZ"/>
          </a:p>
        </p:txBody>
      </p:sp>
      <p:sp>
        <p:nvSpPr>
          <p:cNvPr id="5" name="Zástupný symbol pro zápatí 4">
            <a:extLst>
              <a:ext uri="{FF2B5EF4-FFF2-40B4-BE49-F238E27FC236}">
                <a16:creationId xmlns:a16="http://schemas.microsoft.com/office/drawing/2014/main" id="{61DD3111-87C5-FE4B-87DD-AEE666EFD8F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A8AC774-C511-4547-B61F-D5BA856B22CF}"/>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1876754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6D7316-1196-8443-9524-47A6028449A1}"/>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45F13151-2C92-5A47-8A27-3BC180221D4D}"/>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28FE37C-FBF7-324B-98CD-1F327A21C952}"/>
              </a:ext>
            </a:extLst>
          </p:cNvPr>
          <p:cNvSpPr>
            <a:spLocks noGrp="1"/>
          </p:cNvSpPr>
          <p:nvPr>
            <p:ph type="dt" sz="half" idx="10"/>
          </p:nvPr>
        </p:nvSpPr>
        <p:spPr/>
        <p:txBody>
          <a:bodyPr/>
          <a:lstStyle/>
          <a:p>
            <a:fld id="{5CEFC23F-F6A0-A44D-8F8C-BEEF8DE65B0D}" type="datetimeFigureOut">
              <a:rPr lang="cs-CZ" smtClean="0"/>
              <a:t>25.01.2024</a:t>
            </a:fld>
            <a:endParaRPr lang="cs-CZ"/>
          </a:p>
        </p:txBody>
      </p:sp>
      <p:sp>
        <p:nvSpPr>
          <p:cNvPr id="5" name="Zástupný symbol pro zápatí 4">
            <a:extLst>
              <a:ext uri="{FF2B5EF4-FFF2-40B4-BE49-F238E27FC236}">
                <a16:creationId xmlns:a16="http://schemas.microsoft.com/office/drawing/2014/main" id="{CF2852AB-07CC-6C46-8B55-F3686EF2CF8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E8A86B9-CE3C-5A4E-BCD3-9A2049B82512}"/>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1742677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5E3F8E0-0E61-A242-8F47-C37560514A1F}"/>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1EAC25FB-6DD2-934C-90B8-D31E99009564}"/>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3C488E6-1C91-EC4E-B072-A6F4C82BDC61}"/>
              </a:ext>
            </a:extLst>
          </p:cNvPr>
          <p:cNvSpPr>
            <a:spLocks noGrp="1"/>
          </p:cNvSpPr>
          <p:nvPr>
            <p:ph type="dt" sz="half" idx="10"/>
          </p:nvPr>
        </p:nvSpPr>
        <p:spPr/>
        <p:txBody>
          <a:bodyPr/>
          <a:lstStyle/>
          <a:p>
            <a:fld id="{5CEFC23F-F6A0-A44D-8F8C-BEEF8DE65B0D}" type="datetimeFigureOut">
              <a:rPr lang="cs-CZ" smtClean="0"/>
              <a:t>25.01.2024</a:t>
            </a:fld>
            <a:endParaRPr lang="cs-CZ"/>
          </a:p>
        </p:txBody>
      </p:sp>
      <p:sp>
        <p:nvSpPr>
          <p:cNvPr id="5" name="Zástupný symbol pro zápatí 4">
            <a:extLst>
              <a:ext uri="{FF2B5EF4-FFF2-40B4-BE49-F238E27FC236}">
                <a16:creationId xmlns:a16="http://schemas.microsoft.com/office/drawing/2014/main" id="{043F7E40-6FB7-6446-ACD1-D4C67B2D0D2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7D35737-A406-7547-8A6E-9B35F5C3C25A}"/>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1199094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11CE5B-6645-BA43-884E-ECA7599BE408}"/>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DC78346D-6AA8-714D-A00E-B5B90C198D56}"/>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EC6F653-541E-EA4D-A216-6F69D78A3E00}"/>
              </a:ext>
            </a:extLst>
          </p:cNvPr>
          <p:cNvSpPr>
            <a:spLocks noGrp="1"/>
          </p:cNvSpPr>
          <p:nvPr>
            <p:ph type="dt" sz="half" idx="10"/>
          </p:nvPr>
        </p:nvSpPr>
        <p:spPr/>
        <p:txBody>
          <a:bodyPr/>
          <a:lstStyle/>
          <a:p>
            <a:fld id="{5CEFC23F-F6A0-A44D-8F8C-BEEF8DE65B0D}" type="datetimeFigureOut">
              <a:rPr lang="cs-CZ" smtClean="0"/>
              <a:t>25.01.2024</a:t>
            </a:fld>
            <a:endParaRPr lang="cs-CZ"/>
          </a:p>
        </p:txBody>
      </p:sp>
      <p:sp>
        <p:nvSpPr>
          <p:cNvPr id="5" name="Zástupný symbol pro zápatí 4">
            <a:extLst>
              <a:ext uri="{FF2B5EF4-FFF2-40B4-BE49-F238E27FC236}">
                <a16:creationId xmlns:a16="http://schemas.microsoft.com/office/drawing/2014/main" id="{FC35C1D4-38FD-6543-99FA-C8F5C2D77FF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6F452E6-1EC0-1246-B608-F9293F10B274}"/>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3102963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133F7D-9452-F546-A490-D3000000A609}"/>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9D1CA43E-E31B-3C4F-8EAF-539CF6A396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9203E6BF-37DA-2C42-AFF7-0C1DB44E43F7}"/>
              </a:ext>
            </a:extLst>
          </p:cNvPr>
          <p:cNvSpPr>
            <a:spLocks noGrp="1"/>
          </p:cNvSpPr>
          <p:nvPr>
            <p:ph type="dt" sz="half" idx="10"/>
          </p:nvPr>
        </p:nvSpPr>
        <p:spPr/>
        <p:txBody>
          <a:bodyPr/>
          <a:lstStyle/>
          <a:p>
            <a:fld id="{5CEFC23F-F6A0-A44D-8F8C-BEEF8DE65B0D}" type="datetimeFigureOut">
              <a:rPr lang="cs-CZ" smtClean="0"/>
              <a:t>25.01.2024</a:t>
            </a:fld>
            <a:endParaRPr lang="cs-CZ"/>
          </a:p>
        </p:txBody>
      </p:sp>
      <p:sp>
        <p:nvSpPr>
          <p:cNvPr id="5" name="Zástupný symbol pro zápatí 4">
            <a:extLst>
              <a:ext uri="{FF2B5EF4-FFF2-40B4-BE49-F238E27FC236}">
                <a16:creationId xmlns:a16="http://schemas.microsoft.com/office/drawing/2014/main" id="{9B401D89-607F-2E4C-83CB-2AA8FB3D79F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09F9146-1AC0-2C46-B43E-166952FCACB9}"/>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1813927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77C18F-3C1C-584F-ADD2-716A2A75108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69A713B-013B-C145-9BB5-3CD71D142B91}"/>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FC710D32-92DD-2146-B915-BD52F3A0E3E1}"/>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14301BAE-B5DD-C940-B033-1A37EEBB0797}"/>
              </a:ext>
            </a:extLst>
          </p:cNvPr>
          <p:cNvSpPr>
            <a:spLocks noGrp="1"/>
          </p:cNvSpPr>
          <p:nvPr>
            <p:ph type="dt" sz="half" idx="10"/>
          </p:nvPr>
        </p:nvSpPr>
        <p:spPr/>
        <p:txBody>
          <a:bodyPr/>
          <a:lstStyle/>
          <a:p>
            <a:fld id="{5CEFC23F-F6A0-A44D-8F8C-BEEF8DE65B0D}" type="datetimeFigureOut">
              <a:rPr lang="cs-CZ" smtClean="0"/>
              <a:t>25.01.2024</a:t>
            </a:fld>
            <a:endParaRPr lang="cs-CZ"/>
          </a:p>
        </p:txBody>
      </p:sp>
      <p:sp>
        <p:nvSpPr>
          <p:cNvPr id="6" name="Zástupný symbol pro zápatí 5">
            <a:extLst>
              <a:ext uri="{FF2B5EF4-FFF2-40B4-BE49-F238E27FC236}">
                <a16:creationId xmlns:a16="http://schemas.microsoft.com/office/drawing/2014/main" id="{D153802B-4A84-D44C-A3CE-0CA828C6DD0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7008492-2AA7-CD4D-9654-1946726F5F9F}"/>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3018812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0A55FA-ED7C-244F-BFB2-503449A3ABF5}"/>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165CE7E6-CA97-614B-B56E-36E7F1FAE1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95DD3339-9DE6-9241-8493-AC6EA805FBF4}"/>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8D243394-E98A-F944-BA78-4637E5DE0C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4412A819-A298-F240-B578-68B54C3DD2A0}"/>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3CCBFE80-DFD8-1A46-B3D6-A3B01281DD89}"/>
              </a:ext>
            </a:extLst>
          </p:cNvPr>
          <p:cNvSpPr>
            <a:spLocks noGrp="1"/>
          </p:cNvSpPr>
          <p:nvPr>
            <p:ph type="dt" sz="half" idx="10"/>
          </p:nvPr>
        </p:nvSpPr>
        <p:spPr/>
        <p:txBody>
          <a:bodyPr/>
          <a:lstStyle/>
          <a:p>
            <a:fld id="{5CEFC23F-F6A0-A44D-8F8C-BEEF8DE65B0D}" type="datetimeFigureOut">
              <a:rPr lang="cs-CZ" smtClean="0"/>
              <a:t>25.01.2024</a:t>
            </a:fld>
            <a:endParaRPr lang="cs-CZ"/>
          </a:p>
        </p:txBody>
      </p:sp>
      <p:sp>
        <p:nvSpPr>
          <p:cNvPr id="8" name="Zástupný symbol pro zápatí 7">
            <a:extLst>
              <a:ext uri="{FF2B5EF4-FFF2-40B4-BE49-F238E27FC236}">
                <a16:creationId xmlns:a16="http://schemas.microsoft.com/office/drawing/2014/main" id="{0EA6F8D3-640E-CC47-A87A-4C2411BCB987}"/>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3FBF7DE-21F2-7D41-AB8B-43E0358DD8F2}"/>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1221686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A149DE-96A1-A149-ADE6-2C0C8B801663}"/>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10CD0364-B78B-8A4B-8618-0D4D38124CDE}"/>
              </a:ext>
            </a:extLst>
          </p:cNvPr>
          <p:cNvSpPr>
            <a:spLocks noGrp="1"/>
          </p:cNvSpPr>
          <p:nvPr>
            <p:ph type="dt" sz="half" idx="10"/>
          </p:nvPr>
        </p:nvSpPr>
        <p:spPr/>
        <p:txBody>
          <a:bodyPr/>
          <a:lstStyle/>
          <a:p>
            <a:fld id="{5CEFC23F-F6A0-A44D-8F8C-BEEF8DE65B0D}" type="datetimeFigureOut">
              <a:rPr lang="cs-CZ" smtClean="0"/>
              <a:t>25.01.2024</a:t>
            </a:fld>
            <a:endParaRPr lang="cs-CZ"/>
          </a:p>
        </p:txBody>
      </p:sp>
      <p:sp>
        <p:nvSpPr>
          <p:cNvPr id="4" name="Zástupný symbol pro zápatí 3">
            <a:extLst>
              <a:ext uri="{FF2B5EF4-FFF2-40B4-BE49-F238E27FC236}">
                <a16:creationId xmlns:a16="http://schemas.microsoft.com/office/drawing/2014/main" id="{F66DF358-F28D-544D-B6DD-56171C4BAECE}"/>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989F19C8-77D5-DE4F-A088-46A22D1B231C}"/>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2090623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1FC48848-16AE-0B4A-8DA3-01DEED0DFD0D}"/>
              </a:ext>
            </a:extLst>
          </p:cNvPr>
          <p:cNvSpPr>
            <a:spLocks noGrp="1"/>
          </p:cNvSpPr>
          <p:nvPr>
            <p:ph type="dt" sz="half" idx="10"/>
          </p:nvPr>
        </p:nvSpPr>
        <p:spPr/>
        <p:txBody>
          <a:bodyPr/>
          <a:lstStyle/>
          <a:p>
            <a:fld id="{5CEFC23F-F6A0-A44D-8F8C-BEEF8DE65B0D}" type="datetimeFigureOut">
              <a:rPr lang="cs-CZ" smtClean="0"/>
              <a:t>25.01.2024</a:t>
            </a:fld>
            <a:endParaRPr lang="cs-CZ"/>
          </a:p>
        </p:txBody>
      </p:sp>
      <p:sp>
        <p:nvSpPr>
          <p:cNvPr id="3" name="Zástupný symbol pro zápatí 2">
            <a:extLst>
              <a:ext uri="{FF2B5EF4-FFF2-40B4-BE49-F238E27FC236}">
                <a16:creationId xmlns:a16="http://schemas.microsoft.com/office/drawing/2014/main" id="{4814CD9B-85CA-774A-AABF-803B0052B08D}"/>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ADC96EA-3B46-004B-B547-32895273249F}"/>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939964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37C046-5F76-1241-8C99-C912B4BC4370}"/>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2D395E36-8A51-BD49-A2E7-E4EF2B8C62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45CB6A34-4CC7-D143-B08C-53683019EA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A7C60AE6-2C75-5C48-92BD-A0560017D57F}"/>
              </a:ext>
            </a:extLst>
          </p:cNvPr>
          <p:cNvSpPr>
            <a:spLocks noGrp="1"/>
          </p:cNvSpPr>
          <p:nvPr>
            <p:ph type="dt" sz="half" idx="10"/>
          </p:nvPr>
        </p:nvSpPr>
        <p:spPr/>
        <p:txBody>
          <a:bodyPr/>
          <a:lstStyle/>
          <a:p>
            <a:fld id="{5CEFC23F-F6A0-A44D-8F8C-BEEF8DE65B0D}" type="datetimeFigureOut">
              <a:rPr lang="cs-CZ" smtClean="0"/>
              <a:t>25.01.2024</a:t>
            </a:fld>
            <a:endParaRPr lang="cs-CZ"/>
          </a:p>
        </p:txBody>
      </p:sp>
      <p:sp>
        <p:nvSpPr>
          <p:cNvPr id="6" name="Zástupný symbol pro zápatí 5">
            <a:extLst>
              <a:ext uri="{FF2B5EF4-FFF2-40B4-BE49-F238E27FC236}">
                <a16:creationId xmlns:a16="http://schemas.microsoft.com/office/drawing/2014/main" id="{2B06B237-4972-EB47-B0EE-53F41C05207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6F51FD2-6B5A-614A-B43B-20BEE0377C05}"/>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2671697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B238ED-76CE-C74A-9AE2-CA3D3701936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7B4AD31-0451-9A4C-A456-0721AFBCE2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D83CB4F3-ADEB-3C44-8B03-98C01106E4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722F604-C925-7241-BE5F-C11AB4EED1E2}"/>
              </a:ext>
            </a:extLst>
          </p:cNvPr>
          <p:cNvSpPr>
            <a:spLocks noGrp="1"/>
          </p:cNvSpPr>
          <p:nvPr>
            <p:ph type="dt" sz="half" idx="10"/>
          </p:nvPr>
        </p:nvSpPr>
        <p:spPr/>
        <p:txBody>
          <a:bodyPr/>
          <a:lstStyle/>
          <a:p>
            <a:fld id="{5CEFC23F-F6A0-A44D-8F8C-BEEF8DE65B0D}" type="datetimeFigureOut">
              <a:rPr lang="cs-CZ" smtClean="0"/>
              <a:t>25.01.2024</a:t>
            </a:fld>
            <a:endParaRPr lang="cs-CZ"/>
          </a:p>
        </p:txBody>
      </p:sp>
      <p:sp>
        <p:nvSpPr>
          <p:cNvPr id="6" name="Zástupný symbol pro zápatí 5">
            <a:extLst>
              <a:ext uri="{FF2B5EF4-FFF2-40B4-BE49-F238E27FC236}">
                <a16:creationId xmlns:a16="http://schemas.microsoft.com/office/drawing/2014/main" id="{BF4D6BC1-EFD6-E74A-9536-123E4119D90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440C4B5-5472-4D46-A5AE-0F8E81CE2413}"/>
              </a:ext>
            </a:extLst>
          </p:cNvPr>
          <p:cNvSpPr>
            <a:spLocks noGrp="1"/>
          </p:cNvSpPr>
          <p:nvPr>
            <p:ph type="sldNum" sz="quarter" idx="12"/>
          </p:nvPr>
        </p:nvSpPr>
        <p:spPr/>
        <p:txBody>
          <a:bodyPr/>
          <a:lstStyle/>
          <a:p>
            <a:fld id="{2B15E76C-857F-9B41-8B37-3828ACC5A662}" type="slidenum">
              <a:rPr lang="cs-CZ" smtClean="0"/>
              <a:t>‹#›</a:t>
            </a:fld>
            <a:endParaRPr lang="cs-CZ"/>
          </a:p>
        </p:txBody>
      </p:sp>
    </p:spTree>
    <p:extLst>
      <p:ext uri="{BB962C8B-B14F-4D97-AF65-F5344CB8AC3E}">
        <p14:creationId xmlns:p14="http://schemas.microsoft.com/office/powerpoint/2010/main" val="875814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D2E1EA4B-147F-B74B-AA4E-1A50178318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2197941B-AEE2-4B4E-9BAA-2C965DC4F3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E739A17-7DCC-F64C-B5C3-A884E7DEB7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EFC23F-F6A0-A44D-8F8C-BEEF8DE65B0D}" type="datetimeFigureOut">
              <a:rPr lang="cs-CZ" smtClean="0"/>
              <a:t>25.01.2024</a:t>
            </a:fld>
            <a:endParaRPr lang="cs-CZ"/>
          </a:p>
        </p:txBody>
      </p:sp>
      <p:sp>
        <p:nvSpPr>
          <p:cNvPr id="5" name="Zástupný symbol pro zápatí 4">
            <a:extLst>
              <a:ext uri="{FF2B5EF4-FFF2-40B4-BE49-F238E27FC236}">
                <a16:creationId xmlns:a16="http://schemas.microsoft.com/office/drawing/2014/main" id="{20F03CE1-72E8-DE4E-9434-07CC6B6D44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62CEB546-D670-BB43-87BF-69F2B7DA58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15E76C-857F-9B41-8B37-3828ACC5A662}" type="slidenum">
              <a:rPr lang="cs-CZ" smtClean="0"/>
              <a:t>‹#›</a:t>
            </a:fld>
            <a:endParaRPr lang="cs-CZ"/>
          </a:p>
        </p:txBody>
      </p:sp>
    </p:spTree>
    <p:extLst>
      <p:ext uri="{BB962C8B-B14F-4D97-AF65-F5344CB8AC3E}">
        <p14:creationId xmlns:p14="http://schemas.microsoft.com/office/powerpoint/2010/main" val="571139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3F00E0-CE10-B949-A886-9402B15A44FD}"/>
              </a:ext>
            </a:extLst>
          </p:cNvPr>
          <p:cNvSpPr>
            <a:spLocks noGrp="1"/>
          </p:cNvSpPr>
          <p:nvPr>
            <p:ph type="ctrTitle"/>
          </p:nvPr>
        </p:nvSpPr>
        <p:spPr/>
        <p:txBody>
          <a:bodyPr/>
          <a:lstStyle/>
          <a:p>
            <a:r>
              <a:rPr lang="cs-CZ" dirty="0"/>
              <a:t>Nové knihy </a:t>
            </a:r>
            <a:r>
              <a:rPr lang="cs-CZ" dirty="0" smtClean="0"/>
              <a:t>IV.</a:t>
            </a:r>
            <a:endParaRPr lang="cs-CZ" dirty="0"/>
          </a:p>
        </p:txBody>
      </p:sp>
      <p:sp>
        <p:nvSpPr>
          <p:cNvPr id="3" name="Podnadpis 2">
            <a:extLst>
              <a:ext uri="{FF2B5EF4-FFF2-40B4-BE49-F238E27FC236}">
                <a16:creationId xmlns:a16="http://schemas.microsoft.com/office/drawing/2014/main" id="{75650000-B95C-3847-A49D-62896EE18A43}"/>
              </a:ext>
            </a:extLst>
          </p:cNvPr>
          <p:cNvSpPr>
            <a:spLocks noGrp="1"/>
          </p:cNvSpPr>
          <p:nvPr>
            <p:ph type="subTitle" idx="1"/>
          </p:nvPr>
        </p:nvSpPr>
        <p:spPr>
          <a:xfrm>
            <a:off x="1524000" y="3602037"/>
            <a:ext cx="9144000" cy="1653841"/>
          </a:xfrm>
        </p:spPr>
        <p:txBody>
          <a:bodyPr/>
          <a:lstStyle/>
          <a:p>
            <a:r>
              <a:rPr lang="cs-CZ" dirty="0"/>
              <a:t>ŠKOLNÍ </a:t>
            </a:r>
            <a:r>
              <a:rPr lang="cs-CZ" dirty="0" smtClean="0"/>
              <a:t>KNIHOVNA</a:t>
            </a:r>
            <a:endParaRPr lang="cs-CZ" dirty="0"/>
          </a:p>
        </p:txBody>
      </p:sp>
      <p:pic>
        <p:nvPicPr>
          <p:cNvPr id="1026" name="Picture 2">
            <a:extLst>
              <a:ext uri="{FF2B5EF4-FFF2-40B4-BE49-F238E27FC236}">
                <a16:creationId xmlns:a16="http://schemas.microsoft.com/office/drawing/2014/main" id="{ED7AF50F-4AC0-5946-9F13-A7201123D7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9435" y="424451"/>
            <a:ext cx="2185684" cy="93970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A0A866D2-086B-AC48-8A5F-905B0A3A28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0463" y="424451"/>
            <a:ext cx="975474" cy="975474"/>
          </a:xfrm>
          <a:prstGeom prst="rect">
            <a:avLst/>
          </a:prstGeom>
          <a:noFill/>
          <a:extLst>
            <a:ext uri="{909E8E84-426E-40DD-AFC4-6F175D3DCCD1}">
              <a14:hiddenFill xmlns:a14="http://schemas.microsoft.com/office/drawing/2010/main">
                <a:solidFill>
                  <a:srgbClr val="FFFFFF"/>
                </a:solidFill>
              </a14:hiddenFill>
            </a:ext>
          </a:extLst>
        </p:spPr>
      </p:pic>
      <p:sp>
        <p:nvSpPr>
          <p:cNvPr id="4" name="TextovéPole 3">
            <a:extLst>
              <a:ext uri="{FF2B5EF4-FFF2-40B4-BE49-F238E27FC236}">
                <a16:creationId xmlns:a16="http://schemas.microsoft.com/office/drawing/2014/main" id="{34D4929A-B39B-144E-9923-97272A1437D3}"/>
              </a:ext>
            </a:extLst>
          </p:cNvPr>
          <p:cNvSpPr txBox="1"/>
          <p:nvPr/>
        </p:nvSpPr>
        <p:spPr>
          <a:xfrm>
            <a:off x="4149378" y="660956"/>
            <a:ext cx="3724096" cy="369332"/>
          </a:xfrm>
          <a:prstGeom prst="rect">
            <a:avLst/>
          </a:prstGeom>
          <a:noFill/>
        </p:spPr>
        <p:txBody>
          <a:bodyPr wrap="none" rtlCol="0">
            <a:spAutoFit/>
          </a:bodyPr>
          <a:lstStyle/>
          <a:p>
            <a:r>
              <a:rPr lang="cs-CZ" dirty="0"/>
              <a:t>Gymnázium, Praha 9, Litoměřická 726</a:t>
            </a:r>
          </a:p>
        </p:txBody>
      </p:sp>
      <p:sp>
        <p:nvSpPr>
          <p:cNvPr id="5" name="TextovéPole 4">
            <a:extLst>
              <a:ext uri="{FF2B5EF4-FFF2-40B4-BE49-F238E27FC236}">
                <a16:creationId xmlns:a16="http://schemas.microsoft.com/office/drawing/2014/main" id="{797B72CA-F1B1-AE49-9D31-D3372991632A}"/>
              </a:ext>
            </a:extLst>
          </p:cNvPr>
          <p:cNvSpPr txBox="1"/>
          <p:nvPr/>
        </p:nvSpPr>
        <p:spPr>
          <a:xfrm>
            <a:off x="10260922" y="6064217"/>
            <a:ext cx="1225015" cy="369332"/>
          </a:xfrm>
          <a:prstGeom prst="rect">
            <a:avLst/>
          </a:prstGeom>
          <a:noFill/>
        </p:spPr>
        <p:txBody>
          <a:bodyPr wrap="none" rtlCol="0">
            <a:spAutoFit/>
          </a:bodyPr>
          <a:lstStyle/>
          <a:p>
            <a:r>
              <a:rPr lang="cs-CZ" dirty="0" smtClean="0"/>
              <a:t>25. 1. 2024</a:t>
            </a:r>
            <a:endParaRPr lang="cs-CZ" dirty="0"/>
          </a:p>
        </p:txBody>
      </p:sp>
    </p:spTree>
    <p:extLst>
      <p:ext uri="{BB962C8B-B14F-4D97-AF65-F5344CB8AC3E}">
        <p14:creationId xmlns:p14="http://schemas.microsoft.com/office/powerpoint/2010/main" val="14094826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Petra </a:t>
            </a:r>
            <a:r>
              <a:rPr lang="cs-CZ" dirty="0" smtClean="0"/>
              <a:t>Hůlová – </a:t>
            </a:r>
            <a:r>
              <a:rPr lang="cs-CZ" b="1" dirty="0" smtClean="0"/>
              <a:t>Čechy, země zaslíbená</a:t>
            </a:r>
            <a:endParaRPr lang="cs-CZ" b="1" dirty="0"/>
          </a:p>
        </p:txBody>
      </p:sp>
      <p:sp>
        <p:nvSpPr>
          <p:cNvPr id="3" name="Zástupný symbol pro obsah 2"/>
          <p:cNvSpPr>
            <a:spLocks noGrp="1"/>
          </p:cNvSpPr>
          <p:nvPr>
            <p:ph idx="1"/>
          </p:nvPr>
        </p:nvSpPr>
        <p:spPr>
          <a:xfrm>
            <a:off x="838200" y="1825625"/>
            <a:ext cx="9097108" cy="4351338"/>
          </a:xfrm>
        </p:spPr>
        <p:txBody>
          <a:bodyPr>
            <a:normAutofit fontScale="92500" lnSpcReduction="10000"/>
          </a:bodyPr>
          <a:lstStyle/>
          <a:p>
            <a:pPr marL="0" indent="0">
              <a:buNone/>
            </a:pPr>
            <a:r>
              <a:rPr lang="cs-CZ" dirty="0"/>
              <a:t>Hrdinka </a:t>
            </a:r>
            <a:r>
              <a:rPr lang="cs-CZ" dirty="0" smtClean="0"/>
              <a:t>románu </a:t>
            </a:r>
            <a:r>
              <a:rPr lang="cs-CZ" dirty="0"/>
              <a:t>Petry Hůlové přijíždí do Čech, aby si vydělala. Příběh Olgy je výpovědí o nelehkém životě v cizí zemi. Vyprávění se pokouší vyrovnat se se stereotypy, týkajícími se jak Ukrajinců, českých zaměstnavatelů a neziskových organizací, tak žánru "gastarbeiterského románu", který životy svých hrdinů často redukuje na boj za slušnou materiální existenci a rodinné štěstí. V lehce ironickém tónu jsou zde zobrazováni všichni zúčastnění. Hlavní hrdinka není barvotiskovou obětí "zlých Čechů", ale živou bytostí s vůlí řídit svůj osud navzdory podmínkám, v nichž žije. Prostřednictvím Olžina příběhu poznáváme jak její minulost na Ukrajině, tak širší komunitu pražských imigrantů. Nakonec je ovšem všechno ještě trochu jinak, než si čtenář po celou dobu mohl myslet...</a:t>
            </a:r>
            <a:endParaRPr lang="cs-CZ" dirty="0"/>
          </a:p>
        </p:txBody>
      </p:sp>
      <p:pic>
        <p:nvPicPr>
          <p:cNvPr id="9218" name="Picture 2" descr="Čechy, země zaslíbená"/>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46322" y="0"/>
            <a:ext cx="2045677" cy="34449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6008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Zdeněk Svěrák – </a:t>
            </a:r>
            <a:r>
              <a:rPr lang="cs-CZ" b="1" dirty="0" smtClean="0"/>
              <a:t>Po </a:t>
            </a:r>
            <a:r>
              <a:rPr lang="cs-CZ" b="1" dirty="0"/>
              <a:t>strništi bos</a:t>
            </a:r>
            <a:br>
              <a:rPr lang="cs-CZ" b="1" dirty="0"/>
            </a:br>
            <a:endParaRPr lang="cs-CZ" b="1" dirty="0"/>
          </a:p>
        </p:txBody>
      </p:sp>
      <p:sp>
        <p:nvSpPr>
          <p:cNvPr id="3" name="Zástupný symbol pro obsah 2"/>
          <p:cNvSpPr>
            <a:spLocks noGrp="1"/>
          </p:cNvSpPr>
          <p:nvPr>
            <p:ph idx="1"/>
          </p:nvPr>
        </p:nvSpPr>
        <p:spPr>
          <a:xfrm>
            <a:off x="838200" y="1825625"/>
            <a:ext cx="8657492" cy="4351338"/>
          </a:xfrm>
        </p:spPr>
        <p:txBody>
          <a:bodyPr/>
          <a:lstStyle/>
          <a:p>
            <a:pPr marL="0" indent="0">
              <a:buNone/>
            </a:pPr>
            <a:r>
              <a:rPr lang="cs-CZ" dirty="0" smtClean="0"/>
              <a:t>„Není </a:t>
            </a:r>
            <a:r>
              <a:rPr lang="cs-CZ" dirty="0"/>
              <a:t>to kronika mého dětství ani naší rodiny, chtěl jsem, aby to byla krásná literatura. Autoři takové literatury nejen vzpomínají na to, co viděli a slyšeli, ale také si vymýšlejí a fantazírují, aby jejich příběh stál za řeč. V knížce vyprávím o tom, jak byl malý kluk přesazen z města na venkov a co to udělalo s jeho duší. Jsem to já a nejsem to já. Je to mozaika, v níž jsou některé kamínky pravé a jiné přidané. Ale vy byste neměli poznat, který je který</a:t>
            </a:r>
            <a:r>
              <a:rPr lang="cs-CZ" dirty="0" smtClean="0"/>
              <a:t>.“</a:t>
            </a:r>
            <a:endParaRPr lang="cs-CZ" dirty="0"/>
          </a:p>
        </p:txBody>
      </p:sp>
      <p:pic>
        <p:nvPicPr>
          <p:cNvPr id="10242" name="Picture 2" descr="Po strništi b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0750" y="0"/>
            <a:ext cx="2381250" cy="3333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8195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Jan </a:t>
            </a:r>
            <a:r>
              <a:rPr lang="cs-CZ" dirty="0" smtClean="0"/>
              <a:t>Němec – </a:t>
            </a:r>
            <a:r>
              <a:rPr lang="cs-CZ" b="1" dirty="0" smtClean="0"/>
              <a:t>Dějiny </a:t>
            </a:r>
            <a:r>
              <a:rPr lang="cs-CZ" b="1" dirty="0"/>
              <a:t>světla</a:t>
            </a:r>
            <a:r>
              <a:rPr lang="cs-CZ" dirty="0"/>
              <a:t/>
            </a:r>
            <a:br>
              <a:rPr lang="cs-CZ" dirty="0"/>
            </a:br>
            <a:endParaRPr lang="cs-CZ" dirty="0"/>
          </a:p>
        </p:txBody>
      </p:sp>
      <p:sp>
        <p:nvSpPr>
          <p:cNvPr id="3" name="Zástupný symbol pro obsah 2"/>
          <p:cNvSpPr>
            <a:spLocks noGrp="1"/>
          </p:cNvSpPr>
          <p:nvPr>
            <p:ph idx="1"/>
          </p:nvPr>
        </p:nvSpPr>
        <p:spPr>
          <a:xfrm>
            <a:off x="838200" y="1825625"/>
            <a:ext cx="8806962" cy="4351338"/>
          </a:xfrm>
        </p:spPr>
        <p:txBody>
          <a:bodyPr>
            <a:normAutofit fontScale="85000" lnSpcReduction="20000"/>
          </a:bodyPr>
          <a:lstStyle/>
          <a:p>
            <a:pPr marL="0" indent="0">
              <a:buNone/>
            </a:pPr>
            <a:r>
              <a:rPr lang="cs-CZ" dirty="0"/>
              <a:t>Román o životě fotografa Františka </a:t>
            </a:r>
            <a:r>
              <a:rPr lang="cs-CZ" dirty="0" err="1"/>
              <a:t>Drtikola</a:t>
            </a:r>
            <a:r>
              <a:rPr lang="cs-CZ" dirty="0"/>
              <a:t>. Napadlo vás někdy, jak by vypadal příběh napsaný paprskem světla? Tak za prvé, na konci by se zjistilo, že na počátku nebylo Slovo, ale Světlo beze slov, a to Světlo že nikdy nezmizelo. Za druhé, nebyl by to jen tak nějaký příběh, ale velkolepý osud, rozkročený mezi několik míst, epoch a historických událostí. Za třetí, byl by to osud fotografa, protože fotograf je řemeslníkem světla. Za čtvrté, byl by to příběh plný stínů, samozřejmě, každá věc má svůj opak. A za páté, v jednu chvíli by se v příběhu objevilo vnitřní světlo a všechno by se změnilo.</a:t>
            </a:r>
            <a:br>
              <a:rPr lang="cs-CZ" dirty="0"/>
            </a:br>
            <a:r>
              <a:rPr lang="cs-CZ" dirty="0"/>
              <a:t/>
            </a:r>
            <a:br>
              <a:rPr lang="cs-CZ" dirty="0"/>
            </a:br>
            <a:r>
              <a:rPr lang="cs-CZ" dirty="0"/>
              <a:t>Kdo to vlastně byl František </a:t>
            </a:r>
            <a:r>
              <a:rPr lang="cs-CZ" dirty="0" err="1"/>
              <a:t>Drtikol</a:t>
            </a:r>
            <a:r>
              <a:rPr lang="cs-CZ" dirty="0"/>
              <a:t>? První český světově známý fotograf, který dvakrát zkrachoval. Dandy z hornického maloměsta, kde zažil do té doby největší důlní katastrofu na světě. Mistr aktů, co nikdy neměl štěstí na ženy. Buddhista, který uvěřil v komunismus. A dál?</a:t>
            </a:r>
            <a:endParaRPr lang="cs-CZ" dirty="0"/>
          </a:p>
        </p:txBody>
      </p:sp>
      <p:pic>
        <p:nvPicPr>
          <p:cNvPr id="11266" name="Picture 2" descr="Dějiny světl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0750" y="15875"/>
            <a:ext cx="2381250" cy="3619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471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Hanya</a:t>
            </a:r>
            <a:r>
              <a:rPr lang="cs-CZ" dirty="0"/>
              <a:t> </a:t>
            </a:r>
            <a:r>
              <a:rPr lang="cs-CZ" dirty="0" err="1" smtClean="0"/>
              <a:t>Yanagihara</a:t>
            </a:r>
            <a:r>
              <a:rPr lang="cs-CZ" dirty="0" smtClean="0"/>
              <a:t> – </a:t>
            </a:r>
            <a:r>
              <a:rPr lang="cs-CZ" b="1" dirty="0" smtClean="0"/>
              <a:t>Do </a:t>
            </a:r>
            <a:r>
              <a:rPr lang="cs-CZ" b="1" dirty="0"/>
              <a:t>ráje</a:t>
            </a:r>
            <a:r>
              <a:rPr lang="cs-CZ" dirty="0"/>
              <a:t/>
            </a:r>
            <a:br>
              <a:rPr lang="cs-CZ" dirty="0"/>
            </a:br>
            <a:endParaRPr lang="cs-CZ" dirty="0"/>
          </a:p>
        </p:txBody>
      </p:sp>
      <p:sp>
        <p:nvSpPr>
          <p:cNvPr id="3" name="Zástupný symbol pro obsah 2"/>
          <p:cNvSpPr>
            <a:spLocks noGrp="1"/>
          </p:cNvSpPr>
          <p:nvPr>
            <p:ph idx="1"/>
          </p:nvPr>
        </p:nvSpPr>
        <p:spPr>
          <a:xfrm>
            <a:off x="838200" y="1825625"/>
            <a:ext cx="9255368" cy="4351338"/>
          </a:xfrm>
        </p:spPr>
        <p:txBody>
          <a:bodyPr>
            <a:normAutofit fontScale="85000" lnSpcReduction="20000"/>
          </a:bodyPr>
          <a:lstStyle/>
          <a:p>
            <a:pPr marL="0" indent="0">
              <a:buNone/>
            </a:pPr>
            <a:r>
              <a:rPr lang="cs-CZ" dirty="0"/>
              <a:t>Spisovatelka ve svém novém románu předkládá tři alternativní verze Ameriky. Děj roku 1893 nás zavádí do Svobodných států, části Ameriky, která se po občanské válce osamostatnila. Zde jsou uznávané a běžné stejnopohlavní svazky, a tak v tom Davidovi nikdo nebrání. Dědeček by mu ale rád dohodil ovdovělého Charlese, zatímco Davida okouzlil chudý učitel hudby.</a:t>
            </a:r>
            <a:br>
              <a:rPr lang="cs-CZ" dirty="0"/>
            </a:br>
            <a:r>
              <a:rPr lang="cs-CZ" dirty="0"/>
              <a:t>V příběhu z roku 1993 vystupuje další hrdina David, mladý koncipient havajského původu, jenž udržuje tajný poměr se svým o dost starším a výše postaveným kolegou v právnické firmě.</a:t>
            </a:r>
            <a:br>
              <a:rPr lang="cs-CZ" dirty="0"/>
            </a:br>
            <a:r>
              <a:rPr lang="cs-CZ" dirty="0"/>
              <a:t>A konečně v roce 2093 se odehrává třetí, pandemická část románu. Jejím protagonistou je vědec Charles, který se svým manželem </a:t>
            </a:r>
            <a:r>
              <a:rPr lang="cs-CZ" dirty="0" err="1"/>
              <a:t>Nathanielem</a:t>
            </a:r>
            <a:r>
              <a:rPr lang="cs-CZ" dirty="0"/>
              <a:t> a synem Davidem odejdou z rodné Havaje do USA za lepší pracovní nabídkou.</a:t>
            </a:r>
            <a:br>
              <a:rPr lang="cs-CZ" dirty="0"/>
            </a:br>
            <a:r>
              <a:rPr lang="cs-CZ" dirty="0"/>
              <a:t>Tři příběhy propojují stejná místa, stejnojmenné postavy a především témata: touha po svobodě, zřeknutí se tradice, schopnost i neschopnost orientovat se ve složitém světě.</a:t>
            </a:r>
            <a:endParaRPr lang="cs-CZ" dirty="0"/>
          </a:p>
        </p:txBody>
      </p:sp>
      <p:pic>
        <p:nvPicPr>
          <p:cNvPr id="12290" name="Picture 2" descr="Do ráj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93568" y="1"/>
            <a:ext cx="2098431" cy="32567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044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err="1" smtClean="0"/>
              <a:t>Ransom</a:t>
            </a:r>
            <a:r>
              <a:rPr lang="cs-CZ" dirty="0" smtClean="0"/>
              <a:t> </a:t>
            </a:r>
            <a:r>
              <a:rPr lang="cs-CZ" dirty="0" err="1" smtClean="0"/>
              <a:t>Riggs</a:t>
            </a:r>
            <a:r>
              <a:rPr lang="cs-CZ" dirty="0" smtClean="0"/>
              <a:t> – </a:t>
            </a:r>
            <a:r>
              <a:rPr lang="cs-CZ" b="1" dirty="0" smtClean="0"/>
              <a:t>Sirotčinec slečny </a:t>
            </a:r>
            <a:r>
              <a:rPr lang="cs-CZ" b="1" dirty="0" err="1"/>
              <a:t>Peregrinové</a:t>
            </a:r>
            <a:r>
              <a:rPr lang="cs-CZ" b="1" dirty="0"/>
              <a:t/>
            </a:r>
            <a:br>
              <a:rPr lang="cs-CZ" b="1" dirty="0"/>
            </a:br>
            <a:r>
              <a:rPr lang="cs-CZ" b="1" dirty="0" smtClean="0"/>
              <a:t>pro </a:t>
            </a:r>
            <a:r>
              <a:rPr lang="cs-CZ" b="1" dirty="0"/>
              <a:t>podivné děti</a:t>
            </a:r>
            <a:r>
              <a:rPr lang="cs-CZ" dirty="0"/>
              <a:t/>
            </a:r>
            <a:br>
              <a:rPr lang="cs-CZ" dirty="0"/>
            </a:br>
            <a:endParaRPr lang="cs-CZ" dirty="0"/>
          </a:p>
        </p:txBody>
      </p:sp>
      <p:sp>
        <p:nvSpPr>
          <p:cNvPr id="3" name="Zástupný symbol pro obsah 2"/>
          <p:cNvSpPr>
            <a:spLocks noGrp="1"/>
          </p:cNvSpPr>
          <p:nvPr>
            <p:ph idx="1"/>
          </p:nvPr>
        </p:nvSpPr>
        <p:spPr>
          <a:xfrm>
            <a:off x="838200" y="1825625"/>
            <a:ext cx="9264162" cy="4351338"/>
          </a:xfrm>
        </p:spPr>
        <p:txBody>
          <a:bodyPr>
            <a:normAutofit fontScale="92500" lnSpcReduction="20000"/>
          </a:bodyPr>
          <a:lstStyle/>
          <a:p>
            <a:pPr marL="0" indent="0">
              <a:buNone/>
            </a:pPr>
            <a:r>
              <a:rPr lang="cs-CZ" dirty="0"/>
              <a:t>Tajemný ostrov. Opuštěný sirotčinec. Zvláštní sbírka velice podivných fotografií. To vše čeká na odhalení v knize Sirotčinec slečny </a:t>
            </a:r>
            <a:r>
              <a:rPr lang="cs-CZ" dirty="0" err="1"/>
              <a:t>Peregrinové</a:t>
            </a:r>
            <a:r>
              <a:rPr lang="cs-CZ" dirty="0"/>
              <a:t> pro podivné děti, nezapomenutelném románu, kde děj a děsivé fotografie přináší jedinečný čtenářský zážitek. Náš příběh začíná strašnou rodinnou tragédií, která přivede šestnáctiletého </a:t>
            </a:r>
            <a:r>
              <a:rPr lang="cs-CZ" dirty="0" err="1"/>
              <a:t>Jacoba</a:t>
            </a:r>
            <a:r>
              <a:rPr lang="cs-CZ" dirty="0"/>
              <a:t> k cestě na vzdálený ostrov u břehů Walesu, kde objevuje rozpadající se trosky sirotčince slečny </a:t>
            </a:r>
            <a:r>
              <a:rPr lang="cs-CZ" dirty="0" err="1"/>
              <a:t>Peregrinové</a:t>
            </a:r>
            <a:r>
              <a:rPr lang="cs-CZ" dirty="0"/>
              <a:t> pro podivné děti. Když </a:t>
            </a:r>
            <a:r>
              <a:rPr lang="cs-CZ" dirty="0" err="1"/>
              <a:t>Jacob</a:t>
            </a:r>
            <a:r>
              <a:rPr lang="cs-CZ" dirty="0"/>
              <a:t> bloumá jeho opuštěnými ložnicemi a chodbami, ukazuje se postupně, že děti slečny </a:t>
            </a:r>
            <a:r>
              <a:rPr lang="cs-CZ" dirty="0" err="1"/>
              <a:t>Peregrinové</a:t>
            </a:r>
            <a:r>
              <a:rPr lang="cs-CZ" dirty="0"/>
              <a:t> byly víc než podivné. Byly možná nebezpečné. Možná byly na opuštěném ostrově drženy v jakési karanténě z velmi dobrých důvodů. A nějak – i když to zní jako něco nemožného – jsou možná stále naživu.</a:t>
            </a:r>
            <a:br>
              <a:rPr lang="cs-CZ" dirty="0"/>
            </a:br>
            <a:r>
              <a:rPr lang="cs-CZ" dirty="0"/>
              <a:t/>
            </a:r>
            <a:br>
              <a:rPr lang="cs-CZ" dirty="0"/>
            </a:br>
            <a:endParaRPr lang="cs-CZ" dirty="0"/>
          </a:p>
        </p:txBody>
      </p:sp>
      <p:pic>
        <p:nvPicPr>
          <p:cNvPr id="13314" name="Picture 2" descr="Sirotčinec slečny Peregrinové pro podivné dět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64274" y="0"/>
            <a:ext cx="2027726" cy="32443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8855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John </a:t>
            </a:r>
            <a:r>
              <a:rPr lang="cs-CZ" dirty="0" err="1" smtClean="0"/>
              <a:t>Flanagan</a:t>
            </a:r>
            <a:r>
              <a:rPr lang="cs-CZ" dirty="0" smtClean="0"/>
              <a:t> – </a:t>
            </a:r>
            <a:r>
              <a:rPr lang="cs-CZ" b="1" dirty="0" smtClean="0"/>
              <a:t>Rozvaliny </a:t>
            </a:r>
            <a:r>
              <a:rPr lang="cs-CZ" b="1" dirty="0" err="1" smtClean="0"/>
              <a:t>Gorlanu</a:t>
            </a:r>
            <a:r>
              <a:rPr lang="cs-CZ" b="1" dirty="0"/>
              <a:t/>
            </a:r>
            <a:br>
              <a:rPr lang="cs-CZ" b="1" dirty="0"/>
            </a:br>
            <a:r>
              <a:rPr lang="cs-CZ" b="1" dirty="0"/>
              <a:t/>
            </a:r>
            <a:br>
              <a:rPr lang="cs-CZ" b="1" dirty="0"/>
            </a:br>
            <a:endParaRPr lang="cs-CZ" b="1" dirty="0"/>
          </a:p>
        </p:txBody>
      </p:sp>
      <p:sp>
        <p:nvSpPr>
          <p:cNvPr id="3" name="Zástupný symbol pro obsah 2"/>
          <p:cNvSpPr>
            <a:spLocks noGrp="1"/>
          </p:cNvSpPr>
          <p:nvPr>
            <p:ph idx="1"/>
          </p:nvPr>
        </p:nvSpPr>
        <p:spPr>
          <a:xfrm>
            <a:off x="838200" y="1825625"/>
            <a:ext cx="8780585" cy="4351338"/>
          </a:xfrm>
        </p:spPr>
        <p:txBody>
          <a:bodyPr>
            <a:normAutofit fontScale="92500" lnSpcReduction="10000"/>
          </a:bodyPr>
          <a:lstStyle/>
          <a:p>
            <a:pPr marL="0" indent="0">
              <a:buNone/>
            </a:pPr>
            <a:r>
              <a:rPr lang="cs-CZ" dirty="0" err="1"/>
              <a:t>Will</a:t>
            </a:r>
            <a:r>
              <a:rPr lang="cs-CZ" dirty="0"/>
              <a:t> je na svůj věk malý, ale zato je hbitý a neobyčejně bystrý. Celý život snil o tom, že se stane slavným rytířem jako otec, kterého nikdy nepoznal, ale do bojové školy na hradě </a:t>
            </a:r>
            <a:r>
              <a:rPr lang="cs-CZ" dirty="0" err="1"/>
              <a:t>Redmontu</a:t>
            </a:r>
            <a:r>
              <a:rPr lang="cs-CZ" dirty="0"/>
              <a:t> ho pro malý vzrůst nepřijmou. Místo toho se dostane do učení </a:t>
            </a:r>
            <a:r>
              <a:rPr lang="cs-CZ" dirty="0" smtClean="0"/>
              <a:t/>
            </a:r>
            <a:br>
              <a:rPr lang="cs-CZ" dirty="0" smtClean="0"/>
            </a:br>
            <a:r>
              <a:rPr lang="cs-CZ" dirty="0" smtClean="0"/>
              <a:t>k </a:t>
            </a:r>
            <a:r>
              <a:rPr lang="cs-CZ" dirty="0" err="1"/>
              <a:t>Haltovi</a:t>
            </a:r>
            <a:r>
              <a:rPr lang="cs-CZ" dirty="0"/>
              <a:t>, tajemnému hraničáři, jehož záhadnou schopnost neviditelně se pohybovat lidé přičítají černé magii. </a:t>
            </a:r>
            <a:r>
              <a:rPr lang="cs-CZ" dirty="0" err="1"/>
              <a:t>Will</a:t>
            </a:r>
            <a:r>
              <a:rPr lang="cs-CZ" dirty="0"/>
              <a:t> se postupně učí používat zbraně hraničáře: luk a šípy, šedozelenou pláštěnku a houževnatého malého ponyho. Ačkoli </a:t>
            </a:r>
            <a:r>
              <a:rPr lang="cs-CZ" dirty="0" err="1"/>
              <a:t>Will</a:t>
            </a:r>
            <a:r>
              <a:rPr lang="cs-CZ" dirty="0"/>
              <a:t> nemá meč ani velkého koně, po kterých tolik toužil, zjistí, že dobrý hraničář je pro království stejně důležitý jako slavný rytíř. A když se s </a:t>
            </a:r>
            <a:r>
              <a:rPr lang="cs-CZ" dirty="0" err="1"/>
              <a:t>Haltem</a:t>
            </a:r>
            <a:r>
              <a:rPr lang="cs-CZ" dirty="0"/>
              <a:t> vydá na nebezpečnou výpravu do pustiny, aby vystopoval děsivé tvory, kteří se chystají zabít krále, zjistí nakonec, že hraničářské zbraně nejsou tak špatné…</a:t>
            </a:r>
            <a:endParaRPr lang="cs-CZ" dirty="0"/>
          </a:p>
        </p:txBody>
      </p:sp>
      <p:pic>
        <p:nvPicPr>
          <p:cNvPr id="14338" name="Picture 2" descr="Rozvaliny Gorlan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0750" y="0"/>
            <a:ext cx="2381250" cy="3743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85038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David </a:t>
            </a:r>
            <a:r>
              <a:rPr lang="cs-CZ" dirty="0"/>
              <a:t>Herbert </a:t>
            </a:r>
            <a:r>
              <a:rPr lang="cs-CZ" dirty="0" err="1"/>
              <a:t>Lawrence</a:t>
            </a:r>
            <a:r>
              <a:rPr lang="cs-CZ" dirty="0"/>
              <a:t> </a:t>
            </a:r>
            <a:r>
              <a:rPr lang="cs-CZ" dirty="0" smtClean="0"/>
              <a:t>– </a:t>
            </a:r>
            <a:r>
              <a:rPr lang="cs-CZ" b="1" dirty="0" smtClean="0"/>
              <a:t>Milenec lady </a:t>
            </a:r>
            <a:r>
              <a:rPr lang="cs-CZ" dirty="0"/>
              <a:t/>
            </a:r>
            <a:br>
              <a:rPr lang="cs-CZ" dirty="0"/>
            </a:br>
            <a:r>
              <a:rPr lang="cs-CZ" b="1" dirty="0" smtClean="0"/>
              <a:t>Chatterleyové</a:t>
            </a:r>
            <a:r>
              <a:rPr lang="cs-CZ" dirty="0"/>
              <a:t/>
            </a:r>
            <a:br>
              <a:rPr lang="cs-CZ" dirty="0"/>
            </a:br>
            <a:endParaRPr lang="cs-CZ" dirty="0"/>
          </a:p>
        </p:txBody>
      </p:sp>
      <p:sp>
        <p:nvSpPr>
          <p:cNvPr id="3" name="Zástupný symbol pro obsah 2"/>
          <p:cNvSpPr>
            <a:spLocks noGrp="1"/>
          </p:cNvSpPr>
          <p:nvPr>
            <p:ph idx="1"/>
          </p:nvPr>
        </p:nvSpPr>
        <p:spPr>
          <a:xfrm>
            <a:off x="838200" y="1825625"/>
            <a:ext cx="9281746" cy="4351338"/>
          </a:xfrm>
        </p:spPr>
        <p:txBody>
          <a:bodyPr/>
          <a:lstStyle/>
          <a:p>
            <a:pPr marL="0" indent="0">
              <a:buNone/>
            </a:pPr>
            <a:r>
              <a:rPr lang="cs-CZ" dirty="0"/>
              <a:t>Příběh manželské nevěry a cizoložné lásky lady s hajným </a:t>
            </a:r>
            <a:r>
              <a:rPr lang="cs-CZ" dirty="0" err="1"/>
              <a:t>Mellorsem</a:t>
            </a:r>
            <a:r>
              <a:rPr lang="cs-CZ" dirty="0"/>
              <a:t>. Vedle otevřených popisů milostných vztahů ženy provdané za ochrnutého muže však přináší i kritiku společnosti a jejího uspořádání. Román vzbudil senzaci i pobouření, byl policejně zakázán. Ještě v roce 1960 se nakladatelství </a:t>
            </a:r>
            <a:r>
              <a:rPr lang="cs-CZ" dirty="0" err="1"/>
              <a:t>Penguin</a:t>
            </a:r>
            <a:r>
              <a:rPr lang="cs-CZ" dirty="0"/>
              <a:t> </a:t>
            </a:r>
            <a:r>
              <a:rPr lang="cs-CZ" dirty="0" err="1"/>
              <a:t>Books</a:t>
            </a:r>
            <a:r>
              <a:rPr lang="cs-CZ" dirty="0"/>
              <a:t> ocitlo na lavici obžalovaných, když knihu vydalo. </a:t>
            </a:r>
            <a:r>
              <a:rPr lang="cs-CZ" dirty="0" smtClean="0"/>
              <a:t/>
            </a:r>
            <a:br>
              <a:rPr lang="cs-CZ" dirty="0" smtClean="0"/>
            </a:br>
            <a:r>
              <a:rPr lang="cs-CZ" dirty="0" smtClean="0"/>
              <a:t>V </a:t>
            </a:r>
            <a:r>
              <a:rPr lang="cs-CZ" dirty="0"/>
              <a:t>proslulém soudním </a:t>
            </a:r>
            <a:r>
              <a:rPr lang="cs-CZ" dirty="0" smtClean="0"/>
              <a:t>procesu, v </a:t>
            </a:r>
            <a:r>
              <a:rPr lang="cs-CZ" dirty="0"/>
              <a:t>němž na obranu </a:t>
            </a:r>
            <a:r>
              <a:rPr lang="cs-CZ" dirty="0" err="1"/>
              <a:t>Lawrence</a:t>
            </a:r>
            <a:r>
              <a:rPr lang="cs-CZ" dirty="0"/>
              <a:t> vystoupila řada významných spisovatelů a literárních vědců, byl román shledán nevinným a zbaven nařčení z pornografie. Dnes je román klasickým dílem anglické literatury.</a:t>
            </a:r>
            <a:endParaRPr lang="cs-CZ" dirty="0"/>
          </a:p>
        </p:txBody>
      </p:sp>
      <p:pic>
        <p:nvPicPr>
          <p:cNvPr id="15362" name="Picture 2" descr="Milenec lady Chatterleyov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11719" y="0"/>
            <a:ext cx="1880281" cy="3121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17668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Lars Kepler – </a:t>
            </a:r>
            <a:r>
              <a:rPr lang="cs-CZ" b="1" dirty="0" err="1" smtClean="0"/>
              <a:t>Stalker</a:t>
            </a:r>
            <a:r>
              <a:rPr lang="cs-CZ" dirty="0" smtClean="0"/>
              <a:t> </a:t>
            </a:r>
            <a:r>
              <a:rPr lang="cs-CZ" dirty="0"/>
              <a:t/>
            </a:r>
            <a:br>
              <a:rPr lang="cs-CZ" dirty="0"/>
            </a:br>
            <a:endParaRPr lang="cs-CZ" dirty="0"/>
          </a:p>
        </p:txBody>
      </p:sp>
      <p:sp>
        <p:nvSpPr>
          <p:cNvPr id="3" name="Zástupný symbol pro obsah 2"/>
          <p:cNvSpPr>
            <a:spLocks noGrp="1"/>
          </p:cNvSpPr>
          <p:nvPr>
            <p:ph idx="1"/>
          </p:nvPr>
        </p:nvSpPr>
        <p:spPr>
          <a:xfrm>
            <a:off x="838200" y="1825625"/>
            <a:ext cx="8972550" cy="4351338"/>
          </a:xfrm>
        </p:spPr>
        <p:txBody>
          <a:bodyPr/>
          <a:lstStyle/>
          <a:p>
            <a:pPr marL="0" indent="0">
              <a:buNone/>
            </a:pPr>
            <a:r>
              <a:rPr lang="cs-CZ" dirty="0"/>
              <a:t>Bez </a:t>
            </a:r>
            <a:r>
              <a:rPr lang="cs-CZ" dirty="0" err="1"/>
              <a:t>Joony</a:t>
            </a:r>
            <a:r>
              <a:rPr lang="cs-CZ" dirty="0"/>
              <a:t> </a:t>
            </a:r>
            <a:r>
              <a:rPr lang="cs-CZ" dirty="0" err="1"/>
              <a:t>Linny</a:t>
            </a:r>
            <a:r>
              <a:rPr lang="cs-CZ" dirty="0"/>
              <a:t> je policie bezmocná. Před devíti lety byl pastor Rocky </a:t>
            </a:r>
            <a:r>
              <a:rPr lang="cs-CZ" dirty="0" err="1"/>
              <a:t>Kyrklund</a:t>
            </a:r>
            <a:r>
              <a:rPr lang="cs-CZ" dirty="0"/>
              <a:t> odsouzen za brutální vraždu a svěřen do psychiatrické péče. Z události si nic nepamatuje — od tragické autonehody trpí opakujícími se výpadky a ztrátou paměti. Ve stejnou dobu, kdy se Rocky </a:t>
            </a:r>
            <a:r>
              <a:rPr lang="cs-CZ" dirty="0" err="1"/>
              <a:t>Kyrklund</a:t>
            </a:r>
            <a:r>
              <a:rPr lang="cs-CZ" dirty="0"/>
              <a:t> znovu vrací do společnosti, někdo policii pošle video ženy v okně. Následujícího dne je žena nalezena mrtvá. Brutalita vrahova útoku vyšetřovatele dovede k </a:t>
            </a:r>
            <a:r>
              <a:rPr lang="cs-CZ" dirty="0" err="1"/>
              <a:t>Rockymu</a:t>
            </a:r>
            <a:r>
              <a:rPr lang="cs-CZ" dirty="0"/>
              <a:t> </a:t>
            </a:r>
            <a:r>
              <a:rPr lang="cs-CZ" dirty="0" err="1"/>
              <a:t>Kyrklundovi</a:t>
            </a:r>
            <a:r>
              <a:rPr lang="cs-CZ" dirty="0"/>
              <a:t>. Policii přijde další videonahrávka. Nikdo nerozumí tomu, co se to děje. A </a:t>
            </a:r>
            <a:r>
              <a:rPr lang="cs-CZ" dirty="0" err="1"/>
              <a:t>Joona</a:t>
            </a:r>
            <a:r>
              <a:rPr lang="cs-CZ" dirty="0"/>
              <a:t> </a:t>
            </a:r>
            <a:r>
              <a:rPr lang="cs-CZ" dirty="0" err="1"/>
              <a:t>Linna</a:t>
            </a:r>
            <a:r>
              <a:rPr lang="cs-CZ" dirty="0"/>
              <a:t> více než před rokem zmizel. Skoro všichni si myslí, že je mrtvý. Skoro všichni.</a:t>
            </a:r>
            <a:endParaRPr lang="cs-CZ" dirty="0"/>
          </a:p>
        </p:txBody>
      </p:sp>
      <p:pic>
        <p:nvPicPr>
          <p:cNvPr id="16386" name="Picture 2" descr="Stalk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0750" y="0"/>
            <a:ext cx="2381250" cy="3648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75303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Martin Hilský – </a:t>
            </a:r>
            <a:r>
              <a:rPr lang="cs-CZ" b="1" dirty="0" smtClean="0"/>
              <a:t>Shakespearova Anglie: </a:t>
            </a:r>
            <a:r>
              <a:rPr lang="cs-CZ" b="1" dirty="0"/>
              <a:t/>
            </a:r>
            <a:br>
              <a:rPr lang="cs-CZ" b="1" dirty="0"/>
            </a:br>
            <a:r>
              <a:rPr lang="cs-CZ" b="1" dirty="0" smtClean="0"/>
              <a:t>Portrét </a:t>
            </a:r>
            <a:r>
              <a:rPr lang="cs-CZ" b="1" dirty="0"/>
              <a:t>doby</a:t>
            </a:r>
            <a:br>
              <a:rPr lang="cs-CZ" b="1" dirty="0"/>
            </a:br>
            <a:endParaRPr lang="cs-CZ" b="1" dirty="0"/>
          </a:p>
        </p:txBody>
      </p:sp>
      <p:sp>
        <p:nvSpPr>
          <p:cNvPr id="3" name="Zástupný symbol pro obsah 2"/>
          <p:cNvSpPr>
            <a:spLocks noGrp="1"/>
          </p:cNvSpPr>
          <p:nvPr>
            <p:ph idx="1"/>
          </p:nvPr>
        </p:nvSpPr>
        <p:spPr>
          <a:xfrm>
            <a:off x="838200" y="1825625"/>
            <a:ext cx="8877300" cy="4351338"/>
          </a:xfrm>
        </p:spPr>
        <p:txBody>
          <a:bodyPr>
            <a:normAutofit lnSpcReduction="10000"/>
          </a:bodyPr>
          <a:lstStyle/>
          <a:p>
            <a:pPr marL="0" indent="0">
              <a:buNone/>
            </a:pPr>
            <a:r>
              <a:rPr lang="cs-CZ" dirty="0"/>
              <a:t>Kniha nabízí celostní pohled na Shakespearovu dobu a je rozdělena do čtyř částí. V té první (Lidé a společnost) je alžbětinská společnost nazírána v širokém záběru od králů a královského dvora až po lidi na okraji (žebráci, tuláci, čarodějnice, prostitutky). Druhá část (Každodenní život) se snaží čtenářům přiblížit, jak Shakespearovi současníci žili, jak umírali, bydleli, jak se oblékali, jak a co jedli, jak se bavili, ženili a vdávali. Třetí část (Mentalita, řeč, imaginace) se zabývá dobovým myšlením a cítěním a kulturou mluveného a tištěného slova, která formovala anglickou renesanci. Čtvrtá a poslední část publikace přináší portrétní galerii lidí a osobností Shakespearovy doby.</a:t>
            </a:r>
            <a:endParaRPr lang="cs-CZ" dirty="0"/>
          </a:p>
        </p:txBody>
      </p:sp>
      <p:pic>
        <p:nvPicPr>
          <p:cNvPr id="17410" name="Picture 2" descr="Shakespearova Anglie: Portrét dob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0750" y="0"/>
            <a:ext cx="2381250" cy="2971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23544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Zdroj </a:t>
            </a:r>
            <a:endParaRPr lang="cs-CZ" dirty="0"/>
          </a:p>
        </p:txBody>
      </p:sp>
      <p:sp>
        <p:nvSpPr>
          <p:cNvPr id="3" name="Zástupný symbol pro obsah 2"/>
          <p:cNvSpPr>
            <a:spLocks noGrp="1"/>
          </p:cNvSpPr>
          <p:nvPr>
            <p:ph idx="1"/>
          </p:nvPr>
        </p:nvSpPr>
        <p:spPr/>
        <p:txBody>
          <a:bodyPr/>
          <a:lstStyle/>
          <a:p>
            <a:r>
              <a:rPr lang="cs-CZ" dirty="0"/>
              <a:t>https://</a:t>
            </a:r>
            <a:r>
              <a:rPr lang="cs-CZ" dirty="0" smtClean="0"/>
              <a:t>www.databazeknih.cz</a:t>
            </a:r>
            <a:endParaRPr lang="cs-CZ" dirty="0"/>
          </a:p>
        </p:txBody>
      </p:sp>
    </p:spTree>
    <p:extLst>
      <p:ext uri="{BB962C8B-B14F-4D97-AF65-F5344CB8AC3E}">
        <p14:creationId xmlns:p14="http://schemas.microsoft.com/office/powerpoint/2010/main" val="1702916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3F00E0-CE10-B949-A886-9402B15A44FD}"/>
              </a:ext>
            </a:extLst>
          </p:cNvPr>
          <p:cNvSpPr>
            <a:spLocks noGrp="1"/>
          </p:cNvSpPr>
          <p:nvPr>
            <p:ph type="ctrTitle"/>
          </p:nvPr>
        </p:nvSpPr>
        <p:spPr/>
        <p:txBody>
          <a:bodyPr/>
          <a:lstStyle/>
          <a:p>
            <a:endParaRPr lang="cs-CZ" dirty="0"/>
          </a:p>
        </p:txBody>
      </p:sp>
      <p:sp>
        <p:nvSpPr>
          <p:cNvPr id="3" name="Podnadpis 2">
            <a:extLst>
              <a:ext uri="{FF2B5EF4-FFF2-40B4-BE49-F238E27FC236}">
                <a16:creationId xmlns:a16="http://schemas.microsoft.com/office/drawing/2014/main" id="{75650000-B95C-3847-A49D-62896EE18A43}"/>
              </a:ext>
            </a:extLst>
          </p:cNvPr>
          <p:cNvSpPr>
            <a:spLocks noGrp="1"/>
          </p:cNvSpPr>
          <p:nvPr>
            <p:ph type="subTitle" idx="1"/>
          </p:nvPr>
        </p:nvSpPr>
        <p:spPr>
          <a:xfrm>
            <a:off x="1524000" y="3602037"/>
            <a:ext cx="9144000" cy="1653841"/>
          </a:xfrm>
        </p:spPr>
        <p:txBody>
          <a:bodyPr/>
          <a:lstStyle/>
          <a:p>
            <a:r>
              <a:rPr lang="cs-CZ" dirty="0"/>
              <a:t>ŠKOLNÍ </a:t>
            </a:r>
            <a:r>
              <a:rPr lang="cs-CZ" dirty="0" smtClean="0"/>
              <a:t>KNIHOVNA</a:t>
            </a:r>
            <a:endParaRPr lang="cs-CZ" dirty="0"/>
          </a:p>
        </p:txBody>
      </p:sp>
      <p:pic>
        <p:nvPicPr>
          <p:cNvPr id="1026" name="Picture 2">
            <a:extLst>
              <a:ext uri="{FF2B5EF4-FFF2-40B4-BE49-F238E27FC236}">
                <a16:creationId xmlns:a16="http://schemas.microsoft.com/office/drawing/2014/main" id="{ED7AF50F-4AC0-5946-9F13-A7201123D7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9435" y="424451"/>
            <a:ext cx="2185684" cy="93970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A0A866D2-086B-AC48-8A5F-905B0A3A28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0463" y="424451"/>
            <a:ext cx="975474" cy="975474"/>
          </a:xfrm>
          <a:prstGeom prst="rect">
            <a:avLst/>
          </a:prstGeom>
          <a:noFill/>
          <a:extLst>
            <a:ext uri="{909E8E84-426E-40DD-AFC4-6F175D3DCCD1}">
              <a14:hiddenFill xmlns:a14="http://schemas.microsoft.com/office/drawing/2010/main">
                <a:solidFill>
                  <a:srgbClr val="FFFFFF"/>
                </a:solidFill>
              </a14:hiddenFill>
            </a:ext>
          </a:extLst>
        </p:spPr>
      </p:pic>
      <p:sp>
        <p:nvSpPr>
          <p:cNvPr id="4" name="TextovéPole 3">
            <a:extLst>
              <a:ext uri="{FF2B5EF4-FFF2-40B4-BE49-F238E27FC236}">
                <a16:creationId xmlns:a16="http://schemas.microsoft.com/office/drawing/2014/main" id="{34D4929A-B39B-144E-9923-97272A1437D3}"/>
              </a:ext>
            </a:extLst>
          </p:cNvPr>
          <p:cNvSpPr txBox="1"/>
          <p:nvPr/>
        </p:nvSpPr>
        <p:spPr>
          <a:xfrm>
            <a:off x="4149378" y="660956"/>
            <a:ext cx="3724096" cy="369332"/>
          </a:xfrm>
          <a:prstGeom prst="rect">
            <a:avLst/>
          </a:prstGeom>
          <a:noFill/>
        </p:spPr>
        <p:txBody>
          <a:bodyPr wrap="none" rtlCol="0">
            <a:spAutoFit/>
          </a:bodyPr>
          <a:lstStyle/>
          <a:p>
            <a:r>
              <a:rPr lang="cs-CZ" dirty="0"/>
              <a:t>Gymnázium, Praha 9, Litoměřická 726</a:t>
            </a:r>
          </a:p>
        </p:txBody>
      </p:sp>
      <p:sp>
        <p:nvSpPr>
          <p:cNvPr id="7" name="TextovéPole 6"/>
          <p:cNvSpPr txBox="1"/>
          <p:nvPr/>
        </p:nvSpPr>
        <p:spPr>
          <a:xfrm>
            <a:off x="4103659" y="1354206"/>
            <a:ext cx="4046810" cy="369332"/>
          </a:xfrm>
          <a:prstGeom prst="rect">
            <a:avLst/>
          </a:prstGeom>
          <a:noFill/>
        </p:spPr>
        <p:txBody>
          <a:bodyPr wrap="square" rtlCol="0">
            <a:spAutoFit/>
          </a:bodyPr>
          <a:lstStyle/>
          <a:p>
            <a:pPr algn="ctr"/>
            <a:r>
              <a:rPr lang="cs-CZ" dirty="0" smtClean="0"/>
              <a:t>OTEVÍRACÍ DOBA</a:t>
            </a:r>
            <a:endParaRPr lang="cs-CZ" dirty="0"/>
          </a:p>
        </p:txBody>
      </p:sp>
      <p:graphicFrame>
        <p:nvGraphicFramePr>
          <p:cNvPr id="8" name="Tabulka 7"/>
          <p:cNvGraphicFramePr>
            <a:graphicFrameLocks noGrp="1"/>
          </p:cNvGraphicFramePr>
          <p:nvPr>
            <p:extLst>
              <p:ext uri="{D42A27DB-BD31-4B8C-83A1-F6EECF244321}">
                <p14:modId xmlns:p14="http://schemas.microsoft.com/office/powerpoint/2010/main" val="2295295556"/>
              </p:ext>
            </p:extLst>
          </p:nvPr>
        </p:nvGraphicFramePr>
        <p:xfrm>
          <a:off x="2057401" y="2062066"/>
          <a:ext cx="8453061" cy="4013418"/>
        </p:xfrm>
        <a:graphic>
          <a:graphicData uri="http://schemas.openxmlformats.org/drawingml/2006/table">
            <a:tbl>
              <a:tblPr firstRow="1" firstCol="1" bandRow="1">
                <a:tableStyleId>{5C22544A-7EE6-4342-B048-85BDC9FD1C3A}</a:tableStyleId>
              </a:tblPr>
              <a:tblGrid>
                <a:gridCol w="789151">
                  <a:extLst>
                    <a:ext uri="{9D8B030D-6E8A-4147-A177-3AD203B41FA5}">
                      <a16:colId xmlns:a16="http://schemas.microsoft.com/office/drawing/2014/main" val="2680595012"/>
                    </a:ext>
                  </a:extLst>
                </a:gridCol>
                <a:gridCol w="3831955">
                  <a:extLst>
                    <a:ext uri="{9D8B030D-6E8A-4147-A177-3AD203B41FA5}">
                      <a16:colId xmlns:a16="http://schemas.microsoft.com/office/drawing/2014/main" val="2076068634"/>
                    </a:ext>
                  </a:extLst>
                </a:gridCol>
                <a:gridCol w="3831955">
                  <a:extLst>
                    <a:ext uri="{9D8B030D-6E8A-4147-A177-3AD203B41FA5}">
                      <a16:colId xmlns:a16="http://schemas.microsoft.com/office/drawing/2014/main" val="438210165"/>
                    </a:ext>
                  </a:extLst>
                </a:gridCol>
              </a:tblGrid>
              <a:tr h="668903">
                <a:tc>
                  <a:txBody>
                    <a:bodyPr/>
                    <a:lstStyle/>
                    <a:p>
                      <a:pPr algn="ctr">
                        <a:lnSpc>
                          <a:spcPct val="107000"/>
                        </a:lnSpc>
                        <a:spcAft>
                          <a:spcPts val="0"/>
                        </a:spcAft>
                      </a:pPr>
                      <a:r>
                        <a:rPr lang="cs-CZ" sz="2800" dirty="0">
                          <a:effectLst/>
                        </a:rPr>
                        <a:t> </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800" dirty="0">
                          <a:effectLst/>
                        </a:rPr>
                        <a:t>DOPOLEDNE</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800" dirty="0">
                          <a:effectLst/>
                        </a:rPr>
                        <a:t>ODPOLEDNE</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3431892"/>
                  </a:ext>
                </a:extLst>
              </a:tr>
              <a:tr h="668903">
                <a:tc>
                  <a:txBody>
                    <a:bodyPr/>
                    <a:lstStyle/>
                    <a:p>
                      <a:pPr algn="ctr">
                        <a:lnSpc>
                          <a:spcPct val="107000"/>
                        </a:lnSpc>
                        <a:spcAft>
                          <a:spcPts val="0"/>
                        </a:spcAft>
                      </a:pPr>
                      <a:r>
                        <a:rPr lang="cs-CZ" sz="2800" dirty="0">
                          <a:effectLst/>
                        </a:rPr>
                        <a:t>PO</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800" dirty="0">
                          <a:effectLst/>
                        </a:rPr>
                        <a:t>9:40 – 10:00</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800" dirty="0">
                          <a:effectLst/>
                        </a:rPr>
                        <a:t>13:50 – 14:25</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80907631"/>
                  </a:ext>
                </a:extLst>
              </a:tr>
              <a:tr h="668903">
                <a:tc>
                  <a:txBody>
                    <a:bodyPr/>
                    <a:lstStyle/>
                    <a:p>
                      <a:pPr algn="ctr">
                        <a:lnSpc>
                          <a:spcPct val="107000"/>
                        </a:lnSpc>
                        <a:spcAft>
                          <a:spcPts val="0"/>
                        </a:spcAft>
                      </a:pPr>
                      <a:r>
                        <a:rPr lang="cs-CZ" sz="2800" dirty="0">
                          <a:effectLst/>
                        </a:rPr>
                        <a:t>ÚT</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800" dirty="0">
                          <a:effectLst/>
                        </a:rPr>
                        <a:t>9:40 – 10:00</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800" dirty="0">
                          <a:effectLst/>
                        </a:rPr>
                        <a:t>12:00 – 14:00</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33035384"/>
                  </a:ext>
                </a:extLst>
              </a:tr>
              <a:tr h="668903">
                <a:tc>
                  <a:txBody>
                    <a:bodyPr/>
                    <a:lstStyle/>
                    <a:p>
                      <a:pPr algn="ctr">
                        <a:lnSpc>
                          <a:spcPct val="107000"/>
                        </a:lnSpc>
                        <a:spcAft>
                          <a:spcPts val="0"/>
                        </a:spcAft>
                      </a:pPr>
                      <a:r>
                        <a:rPr lang="cs-CZ" sz="2800" dirty="0">
                          <a:effectLst/>
                        </a:rPr>
                        <a:t>ST</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800" dirty="0">
                          <a:effectLst/>
                        </a:rPr>
                        <a:t>9:40 – 10:00</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800" dirty="0">
                          <a:effectLst/>
                        </a:rPr>
                        <a:t>13:50 – 15:00</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54106483"/>
                  </a:ext>
                </a:extLst>
              </a:tr>
              <a:tr h="668903">
                <a:tc>
                  <a:txBody>
                    <a:bodyPr/>
                    <a:lstStyle/>
                    <a:p>
                      <a:pPr algn="ctr">
                        <a:lnSpc>
                          <a:spcPct val="107000"/>
                        </a:lnSpc>
                        <a:spcAft>
                          <a:spcPts val="0"/>
                        </a:spcAft>
                      </a:pPr>
                      <a:r>
                        <a:rPr lang="cs-CZ" sz="2800" dirty="0">
                          <a:effectLst/>
                        </a:rPr>
                        <a:t>ČT</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800" dirty="0">
                          <a:effectLst/>
                        </a:rPr>
                        <a:t>9:40 – 10:00</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800" dirty="0">
                          <a:effectLst/>
                        </a:rPr>
                        <a:t>13:00 – 14:00</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81375280"/>
                  </a:ext>
                </a:extLst>
              </a:tr>
              <a:tr h="668903">
                <a:tc>
                  <a:txBody>
                    <a:bodyPr/>
                    <a:lstStyle/>
                    <a:p>
                      <a:pPr algn="ctr">
                        <a:lnSpc>
                          <a:spcPct val="107000"/>
                        </a:lnSpc>
                        <a:spcAft>
                          <a:spcPts val="0"/>
                        </a:spcAft>
                      </a:pPr>
                      <a:r>
                        <a:rPr lang="cs-CZ" sz="2800" dirty="0">
                          <a:effectLst/>
                        </a:rPr>
                        <a:t>PÁ</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800" dirty="0">
                          <a:effectLst/>
                        </a:rPr>
                        <a:t>9:40 – 10:00</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800" dirty="0">
                          <a:effectLst/>
                        </a:rPr>
                        <a:t>13:00 – 14:00</a:t>
                      </a:r>
                      <a:endParaRPr lang="cs-CZ"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45640450"/>
                  </a:ext>
                </a:extLst>
              </a:tr>
            </a:tbl>
          </a:graphicData>
        </a:graphic>
      </p:graphicFrame>
    </p:spTree>
    <p:extLst>
      <p:ext uri="{BB962C8B-B14F-4D97-AF65-F5344CB8AC3E}">
        <p14:creationId xmlns:p14="http://schemas.microsoft.com/office/powerpoint/2010/main" val="16207707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F9F52C-AD26-4347-97EB-0919C4CF2431}"/>
              </a:ext>
            </a:extLst>
          </p:cNvPr>
          <p:cNvSpPr>
            <a:spLocks noGrp="1"/>
          </p:cNvSpPr>
          <p:nvPr>
            <p:ph type="title"/>
          </p:nvPr>
        </p:nvSpPr>
        <p:spPr>
          <a:xfrm>
            <a:off x="838200" y="365125"/>
            <a:ext cx="10459915" cy="1325563"/>
          </a:xfrm>
        </p:spPr>
        <p:txBody>
          <a:bodyPr>
            <a:normAutofit/>
          </a:bodyPr>
          <a:lstStyle/>
          <a:p>
            <a:r>
              <a:rPr lang="cs-CZ" dirty="0"/>
              <a:t/>
            </a:r>
            <a:br>
              <a:rPr lang="cs-CZ" dirty="0"/>
            </a:br>
            <a:r>
              <a:rPr lang="cs-CZ" dirty="0" smtClean="0"/>
              <a:t>Truman Capote </a:t>
            </a:r>
            <a:r>
              <a:rPr lang="cs-CZ" dirty="0" smtClean="0"/>
              <a:t>– </a:t>
            </a:r>
            <a:r>
              <a:rPr lang="cs-CZ" b="1" dirty="0"/>
              <a:t>Snídaně u </a:t>
            </a:r>
            <a:r>
              <a:rPr lang="cs-CZ" b="1" dirty="0" err="1"/>
              <a:t>Tiffanyho</a:t>
            </a:r>
            <a:endParaRPr lang="cs-CZ" b="1" dirty="0"/>
          </a:p>
        </p:txBody>
      </p:sp>
      <p:sp>
        <p:nvSpPr>
          <p:cNvPr id="3" name="Zástupný obsah 2">
            <a:extLst>
              <a:ext uri="{FF2B5EF4-FFF2-40B4-BE49-F238E27FC236}">
                <a16:creationId xmlns:a16="http://schemas.microsoft.com/office/drawing/2014/main" id="{8820A1F2-A94E-8847-91AE-71F7CB4ECBA5}"/>
              </a:ext>
            </a:extLst>
          </p:cNvPr>
          <p:cNvSpPr>
            <a:spLocks noGrp="1"/>
          </p:cNvSpPr>
          <p:nvPr>
            <p:ph idx="1"/>
          </p:nvPr>
        </p:nvSpPr>
        <p:spPr>
          <a:xfrm>
            <a:off x="838200" y="1825625"/>
            <a:ext cx="9132277" cy="4351338"/>
          </a:xfrm>
        </p:spPr>
        <p:txBody>
          <a:bodyPr>
            <a:normAutofit/>
          </a:bodyPr>
          <a:lstStyle/>
          <a:p>
            <a:pPr marL="0" indent="0">
              <a:buNone/>
            </a:pPr>
            <a:r>
              <a:rPr lang="cs-CZ" dirty="0" smtClean="0"/>
              <a:t>Poválečný </a:t>
            </a:r>
            <a:r>
              <a:rPr lang="cs-CZ" dirty="0"/>
              <a:t>New York je pro </a:t>
            </a:r>
            <a:r>
              <a:rPr lang="cs-CZ" dirty="0" err="1"/>
              <a:t>Holly</a:t>
            </a:r>
            <a:r>
              <a:rPr lang="cs-CZ" dirty="0"/>
              <a:t> </a:t>
            </a:r>
            <a:r>
              <a:rPr lang="cs-CZ" dirty="0" err="1"/>
              <a:t>Golightlyovou</a:t>
            </a:r>
            <a:r>
              <a:rPr lang="cs-CZ" dirty="0"/>
              <a:t> rájem i klecí zároveň. Půvabná mladá dáma žije nespoutaně a ani se od nikoho spoutat nenechá. Každý večer hýří ve společnosti a pořádá dlouhé večírky i ve svém bytě. Nic ovšem netrvá věčně a jednoho dne </a:t>
            </a:r>
            <a:r>
              <a:rPr lang="cs-CZ" dirty="0" err="1"/>
              <a:t>Holly</a:t>
            </a:r>
            <a:r>
              <a:rPr lang="cs-CZ" dirty="0"/>
              <a:t> zkrátka zmizí. Ve vzpomínkách vypravěče – jejího souseda a důvěrníka z požárního schodiště – vyvstává obraz roztomilé, až naivní kokety, ale i mladé ženy, která více než po čemkoli jiném touží po šťastném a normálním životě.</a:t>
            </a:r>
            <a:endParaRPr lang="cs-CZ" dirty="0"/>
          </a:p>
        </p:txBody>
      </p:sp>
      <p:pic>
        <p:nvPicPr>
          <p:cNvPr id="2050" name="Picture 2" descr="Snídaně u Tiffanyh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0750" y="0"/>
            <a:ext cx="2381250" cy="275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76037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1EA2F5-4EA5-8448-8310-248CAAE30E2E}"/>
              </a:ext>
            </a:extLst>
          </p:cNvPr>
          <p:cNvSpPr>
            <a:spLocks noGrp="1"/>
          </p:cNvSpPr>
          <p:nvPr>
            <p:ph type="title"/>
          </p:nvPr>
        </p:nvSpPr>
        <p:spPr>
          <a:xfrm>
            <a:off x="838200" y="595901"/>
            <a:ext cx="10515600" cy="1094787"/>
          </a:xfrm>
        </p:spPr>
        <p:txBody>
          <a:bodyPr>
            <a:normAutofit fontScale="90000"/>
          </a:bodyPr>
          <a:lstStyle/>
          <a:p>
            <a:r>
              <a:rPr lang="cs-CZ" dirty="0">
                <a:latin typeface="+mn-lt"/>
              </a:rPr>
              <a:t/>
            </a:r>
            <a:br>
              <a:rPr lang="cs-CZ" dirty="0">
                <a:latin typeface="+mn-lt"/>
              </a:rPr>
            </a:br>
            <a:r>
              <a:rPr lang="cs-CZ" dirty="0"/>
              <a:t>C. S. </a:t>
            </a:r>
            <a:r>
              <a:rPr lang="cs-CZ" dirty="0" err="1"/>
              <a:t>Lewis</a:t>
            </a:r>
            <a:r>
              <a:rPr lang="cs-CZ" dirty="0"/>
              <a:t>  –</a:t>
            </a:r>
            <a:r>
              <a:rPr lang="cs-CZ" dirty="0" smtClean="0"/>
              <a:t> </a:t>
            </a:r>
            <a:r>
              <a:rPr lang="cs-CZ" b="1" dirty="0" smtClean="0"/>
              <a:t>Letopisy </a:t>
            </a:r>
            <a:r>
              <a:rPr lang="cs-CZ" b="1" dirty="0" err="1" smtClean="0"/>
              <a:t>Narnie</a:t>
            </a:r>
            <a:r>
              <a:rPr lang="cs-CZ" b="1" dirty="0" smtClean="0"/>
              <a:t> (komplet)</a:t>
            </a:r>
            <a:endParaRPr lang="cs-CZ" b="1" dirty="0"/>
          </a:p>
        </p:txBody>
      </p:sp>
      <p:sp>
        <p:nvSpPr>
          <p:cNvPr id="3" name="Zástupný obsah 2">
            <a:extLst>
              <a:ext uri="{FF2B5EF4-FFF2-40B4-BE49-F238E27FC236}">
                <a16:creationId xmlns:a16="http://schemas.microsoft.com/office/drawing/2014/main" id="{7AD15DA2-9903-3A4F-ACD0-B2F04F0EF667}"/>
              </a:ext>
            </a:extLst>
          </p:cNvPr>
          <p:cNvSpPr>
            <a:spLocks noGrp="1"/>
          </p:cNvSpPr>
          <p:nvPr>
            <p:ph idx="1"/>
          </p:nvPr>
        </p:nvSpPr>
        <p:spPr>
          <a:xfrm>
            <a:off x="838200" y="1825625"/>
            <a:ext cx="9061938" cy="4351338"/>
          </a:xfrm>
        </p:spPr>
        <p:txBody>
          <a:bodyPr/>
          <a:lstStyle/>
          <a:p>
            <a:pPr marL="0" indent="0">
              <a:buNone/>
            </a:pPr>
            <a:r>
              <a:rPr lang="cs-CZ" dirty="0"/>
              <a:t>Letopisy </a:t>
            </a:r>
            <a:r>
              <a:rPr lang="cs-CZ" dirty="0" err="1"/>
              <a:t>Narnie</a:t>
            </a:r>
            <a:r>
              <a:rPr lang="cs-CZ" dirty="0"/>
              <a:t> (v anglickém originále </a:t>
            </a:r>
            <a:r>
              <a:rPr lang="cs-CZ" dirty="0" err="1"/>
              <a:t>The</a:t>
            </a:r>
            <a:r>
              <a:rPr lang="cs-CZ" dirty="0"/>
              <a:t> </a:t>
            </a:r>
            <a:r>
              <a:rPr lang="cs-CZ" dirty="0" err="1"/>
              <a:t>Chronicles</a:t>
            </a:r>
            <a:r>
              <a:rPr lang="cs-CZ" dirty="0"/>
              <a:t> </a:t>
            </a:r>
            <a:r>
              <a:rPr lang="cs-CZ" dirty="0" err="1"/>
              <a:t>of</a:t>
            </a:r>
            <a:r>
              <a:rPr lang="cs-CZ" dirty="0"/>
              <a:t> </a:t>
            </a:r>
            <a:r>
              <a:rPr lang="cs-CZ" dirty="0" err="1"/>
              <a:t>Narnia</a:t>
            </a:r>
            <a:r>
              <a:rPr lang="cs-CZ" dirty="0"/>
              <a:t>) je sedmidílný cyklus fantasy knih pro děti britského autora </a:t>
            </a:r>
            <a:r>
              <a:rPr lang="cs-CZ" dirty="0" err="1"/>
              <a:t>Clive</a:t>
            </a:r>
            <a:r>
              <a:rPr lang="cs-CZ" dirty="0"/>
              <a:t> </a:t>
            </a:r>
            <a:r>
              <a:rPr lang="cs-CZ" dirty="0" err="1"/>
              <a:t>Staples</a:t>
            </a:r>
            <a:r>
              <a:rPr lang="cs-CZ" dirty="0"/>
              <a:t> </a:t>
            </a:r>
            <a:r>
              <a:rPr lang="cs-CZ" dirty="0" err="1"/>
              <a:t>Lewise</a:t>
            </a:r>
            <a:r>
              <a:rPr lang="cs-CZ" dirty="0"/>
              <a:t>. Pojednávají o dobrodružství několika dětí, které se dostávají do fantastické země </a:t>
            </a:r>
            <a:r>
              <a:rPr lang="cs-CZ" dirty="0" err="1"/>
              <a:t>Narnie</a:t>
            </a:r>
            <a:r>
              <a:rPr lang="cs-CZ" dirty="0"/>
              <a:t>. Žijí zde mluvící zvířata, existuje magie (která však má jiný význam než v klasickém pojetí – není autonomní silou, ale </a:t>
            </a:r>
            <a:r>
              <a:rPr lang="cs-CZ" dirty="0" smtClean="0"/>
              <a:t>Stvořitelem řádu, </a:t>
            </a:r>
            <a:r>
              <a:rPr lang="cs-CZ" dirty="0"/>
              <a:t>podle něhož funguje </a:t>
            </a:r>
            <a:r>
              <a:rPr lang="cs-CZ" dirty="0" err="1"/>
              <a:t>Narnijský</a:t>
            </a:r>
            <a:r>
              <a:rPr lang="cs-CZ" dirty="0"/>
              <a:t> svět) a dobro se musí postavit zlu, v čemž děti sehrají klíčovou úlohu. Knihy jsou alegorií základních konceptů křesťanství.</a:t>
            </a:r>
            <a:endParaRPr lang="cs-CZ" dirty="0"/>
          </a:p>
        </p:txBody>
      </p:sp>
      <p:pic>
        <p:nvPicPr>
          <p:cNvPr id="3074" name="Picture 2" descr="Lev, čarodějnice a skříň"/>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0750" y="0"/>
            <a:ext cx="2381250" cy="3724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06791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FCC805-8D5D-B34D-A692-E8DDC25AF6DD}"/>
              </a:ext>
            </a:extLst>
          </p:cNvPr>
          <p:cNvSpPr>
            <a:spLocks noGrp="1"/>
          </p:cNvSpPr>
          <p:nvPr>
            <p:ph type="title"/>
          </p:nvPr>
        </p:nvSpPr>
        <p:spPr/>
        <p:txBody>
          <a:bodyPr>
            <a:normAutofit fontScale="90000"/>
          </a:bodyPr>
          <a:lstStyle/>
          <a:p>
            <a:r>
              <a:rPr lang="cs-CZ" dirty="0"/>
              <a:t/>
            </a:r>
            <a:br>
              <a:rPr lang="cs-CZ" dirty="0"/>
            </a:br>
            <a:r>
              <a:rPr lang="cs-CZ" dirty="0"/>
              <a:t/>
            </a:r>
            <a:br>
              <a:rPr lang="cs-CZ" dirty="0"/>
            </a:br>
            <a:r>
              <a:rPr lang="cs-CZ" dirty="0"/>
              <a:t/>
            </a:r>
            <a:br>
              <a:rPr lang="cs-CZ" dirty="0"/>
            </a:br>
            <a:r>
              <a:rPr lang="cs-CZ" dirty="0" smtClean="0"/>
              <a:t/>
            </a:r>
            <a:br>
              <a:rPr lang="cs-CZ" dirty="0" smtClean="0"/>
            </a:br>
            <a:r>
              <a:rPr lang="cs-CZ" dirty="0" err="1"/>
              <a:t>Fredrik</a:t>
            </a:r>
            <a:r>
              <a:rPr lang="cs-CZ" dirty="0"/>
              <a:t> </a:t>
            </a:r>
            <a:r>
              <a:rPr lang="cs-CZ" dirty="0" err="1"/>
              <a:t>Backman</a:t>
            </a:r>
            <a:r>
              <a:rPr lang="cs-CZ" dirty="0"/>
              <a:t> – </a:t>
            </a:r>
            <a:r>
              <a:rPr lang="cs-CZ" b="1" dirty="0"/>
              <a:t>Muž jménem </a:t>
            </a:r>
            <a:r>
              <a:rPr lang="cs-CZ" b="1" dirty="0" err="1"/>
              <a:t>Ove</a:t>
            </a:r>
            <a:r>
              <a:rPr lang="cs-CZ" b="1" dirty="0"/>
              <a:t/>
            </a:r>
            <a:br>
              <a:rPr lang="cs-CZ" b="1" dirty="0"/>
            </a:br>
            <a:r>
              <a:rPr lang="cs-CZ" dirty="0"/>
              <a:t/>
            </a:r>
            <a:br>
              <a:rPr lang="cs-CZ" dirty="0"/>
            </a:br>
            <a:r>
              <a:rPr lang="cs-CZ" dirty="0"/>
              <a:t/>
            </a:r>
            <a:br>
              <a:rPr lang="cs-CZ" dirty="0"/>
            </a:br>
            <a:endParaRPr lang="cs-CZ" dirty="0"/>
          </a:p>
        </p:txBody>
      </p:sp>
      <p:sp>
        <p:nvSpPr>
          <p:cNvPr id="4" name="Zástupný symbol pro obsah 3"/>
          <p:cNvSpPr>
            <a:spLocks noGrp="1"/>
          </p:cNvSpPr>
          <p:nvPr>
            <p:ph idx="1"/>
          </p:nvPr>
        </p:nvSpPr>
        <p:spPr>
          <a:xfrm>
            <a:off x="838200" y="1825625"/>
            <a:ext cx="9079523" cy="4351338"/>
          </a:xfrm>
        </p:spPr>
        <p:txBody>
          <a:bodyPr>
            <a:normAutofit fontScale="92500" lnSpcReduction="20000"/>
          </a:bodyPr>
          <a:lstStyle/>
          <a:p>
            <a:pPr marL="0" indent="0">
              <a:buNone/>
            </a:pPr>
            <a:r>
              <a:rPr lang="cs-CZ" dirty="0"/>
              <a:t>Román o lásce, pořádném nářadí a o tom, proč je důležité jezdit </a:t>
            </a:r>
            <a:r>
              <a:rPr lang="cs-CZ" dirty="0" err="1"/>
              <a:t>saabem</a:t>
            </a:r>
            <a:r>
              <a:rPr lang="cs-CZ" dirty="0"/>
              <a:t>. </a:t>
            </a:r>
            <a:r>
              <a:rPr lang="cs-CZ" dirty="0" err="1"/>
              <a:t>Ovemu</a:t>
            </a:r>
            <a:r>
              <a:rPr lang="cs-CZ" dirty="0"/>
              <a:t> je padesát devět let. Řídí </a:t>
            </a:r>
            <a:r>
              <a:rPr lang="cs-CZ" dirty="0" err="1"/>
              <a:t>saab</a:t>
            </a:r>
            <a:r>
              <a:rPr lang="cs-CZ" dirty="0"/>
              <a:t>. Na pozici předsedy družstva vlastníků byl sice vystřídán už před pár lety — což on sám považuje za převrat —, ale to mu rozhodně nebrání ve vykonávání funkce strážce pořádku. Samozvaného strážce pořádku.</a:t>
            </a:r>
            <a:br>
              <a:rPr lang="cs-CZ" dirty="0"/>
            </a:br>
            <a:r>
              <a:rPr lang="cs-CZ" dirty="0"/>
              <a:t/>
            </a:r>
            <a:br>
              <a:rPr lang="cs-CZ" dirty="0"/>
            </a:br>
            <a:r>
              <a:rPr lang="cs-CZ" dirty="0"/>
              <a:t>Když se do protějšího domku přistěhují noví sousedé a místo pozdravu se jim jen tak mimochodem podaří nacouvat do </a:t>
            </a:r>
            <a:r>
              <a:rPr lang="cs-CZ" dirty="0" err="1"/>
              <a:t>Oveho</a:t>
            </a:r>
            <a:r>
              <a:rPr lang="cs-CZ" dirty="0"/>
              <a:t> poštovní schránky, spustí se kolotoč nečekaných událostí — začíná příběh o překvapivém přátelství, toulavé kočce a prastarém umění řídit. A o tom, jak se změní životy lidí, kteří se s Ovem setkají.</a:t>
            </a:r>
            <a:br>
              <a:rPr lang="cs-CZ" dirty="0"/>
            </a:br>
            <a:r>
              <a:rPr lang="cs-CZ" dirty="0"/>
              <a:t/>
            </a:r>
            <a:br>
              <a:rPr lang="cs-CZ" dirty="0"/>
            </a:br>
            <a:r>
              <a:rPr lang="cs-CZ" dirty="0"/>
              <a:t/>
            </a:r>
            <a:br>
              <a:rPr lang="cs-CZ" dirty="0"/>
            </a:br>
            <a:endParaRPr lang="cs-CZ" dirty="0"/>
          </a:p>
        </p:txBody>
      </p:sp>
      <p:pic>
        <p:nvPicPr>
          <p:cNvPr id="4100" name="Picture 4" descr="Muž jménem Ov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25378" y="0"/>
            <a:ext cx="1866621" cy="28223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90968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FCC805-8D5D-B34D-A692-E8DDC25AF6DD}"/>
              </a:ext>
            </a:extLst>
          </p:cNvPr>
          <p:cNvSpPr>
            <a:spLocks noGrp="1"/>
          </p:cNvSpPr>
          <p:nvPr>
            <p:ph type="title"/>
          </p:nvPr>
        </p:nvSpPr>
        <p:spPr>
          <a:xfrm>
            <a:off x="945777" y="365125"/>
            <a:ext cx="10515600" cy="1325563"/>
          </a:xfrm>
        </p:spPr>
        <p:txBody>
          <a:bodyPr>
            <a:normAutofit fontScale="90000"/>
          </a:bodyPr>
          <a:lstStyle/>
          <a:p>
            <a:r>
              <a:rPr lang="cs-CZ" dirty="0"/>
              <a:t/>
            </a:r>
            <a:br>
              <a:rPr lang="cs-CZ" dirty="0"/>
            </a:br>
            <a:r>
              <a:rPr lang="cs-CZ" dirty="0"/>
              <a:t/>
            </a:r>
            <a:br>
              <a:rPr lang="cs-CZ" dirty="0"/>
            </a:br>
            <a:r>
              <a:rPr lang="cs-CZ" dirty="0"/>
              <a:t/>
            </a:r>
            <a:br>
              <a:rPr lang="cs-CZ" dirty="0"/>
            </a:br>
            <a:r>
              <a:rPr lang="cs-CZ" dirty="0" smtClean="0"/>
              <a:t/>
            </a:r>
            <a:br>
              <a:rPr lang="cs-CZ" dirty="0" smtClean="0"/>
            </a:br>
            <a:r>
              <a:rPr lang="cs-CZ" dirty="0"/>
              <a:t/>
            </a:r>
            <a:br>
              <a:rPr lang="cs-CZ" dirty="0"/>
            </a:br>
            <a:r>
              <a:rPr lang="cs-CZ" b="1" dirty="0"/>
              <a:t>Irena </a:t>
            </a:r>
            <a:r>
              <a:rPr lang="cs-CZ" b="1" dirty="0" smtClean="0"/>
              <a:t>Dousková </a:t>
            </a:r>
            <a:r>
              <a:rPr lang="cs-CZ" dirty="0" smtClean="0"/>
              <a:t>–</a:t>
            </a:r>
            <a:r>
              <a:rPr lang="cs-CZ" b="1" dirty="0" smtClean="0"/>
              <a:t> </a:t>
            </a:r>
            <a:r>
              <a:rPr lang="cs-CZ" dirty="0" smtClean="0"/>
              <a:t>Oněgin </a:t>
            </a:r>
            <a:r>
              <a:rPr lang="cs-CZ" dirty="0"/>
              <a:t>byl Rusák</a:t>
            </a:r>
            <a:br>
              <a:rPr lang="cs-CZ" dirty="0"/>
            </a:br>
            <a:r>
              <a:rPr lang="cs-CZ" dirty="0"/>
              <a:t/>
            </a:r>
            <a:br>
              <a:rPr lang="cs-CZ" dirty="0"/>
            </a:br>
            <a:r>
              <a:rPr lang="cs-CZ" dirty="0">
                <a:effectLst/>
              </a:rPr>
              <a:t/>
            </a:r>
            <a:br>
              <a:rPr lang="cs-CZ" dirty="0">
                <a:effectLst/>
              </a:rPr>
            </a:br>
            <a:r>
              <a:rPr lang="cs-CZ" dirty="0">
                <a:effectLst/>
              </a:rPr>
              <a:t/>
            </a:r>
            <a:br>
              <a:rPr lang="cs-CZ" dirty="0">
                <a:effectLst/>
              </a:rPr>
            </a:br>
            <a:r>
              <a:rPr lang="cs-CZ" dirty="0">
                <a:effectLst/>
              </a:rPr>
              <a:t/>
            </a:r>
            <a:br>
              <a:rPr lang="cs-CZ" dirty="0">
                <a:effectLst/>
              </a:rPr>
            </a:br>
            <a:endParaRPr lang="cs-CZ" dirty="0"/>
          </a:p>
        </p:txBody>
      </p:sp>
      <p:sp>
        <p:nvSpPr>
          <p:cNvPr id="3" name="Zástupný obsah 2">
            <a:extLst>
              <a:ext uri="{FF2B5EF4-FFF2-40B4-BE49-F238E27FC236}">
                <a16:creationId xmlns:a16="http://schemas.microsoft.com/office/drawing/2014/main" id="{7C10EA3F-B236-0D45-A3D1-F4955A8CB346}"/>
              </a:ext>
            </a:extLst>
          </p:cNvPr>
          <p:cNvSpPr>
            <a:spLocks noGrp="1"/>
          </p:cNvSpPr>
          <p:nvPr>
            <p:ph idx="1"/>
          </p:nvPr>
        </p:nvSpPr>
        <p:spPr>
          <a:xfrm>
            <a:off x="838200" y="1825625"/>
            <a:ext cx="8701454" cy="4351338"/>
          </a:xfrm>
        </p:spPr>
        <p:txBody>
          <a:bodyPr>
            <a:normAutofit fontScale="92500" lnSpcReduction="20000"/>
          </a:bodyPr>
          <a:lstStyle/>
          <a:p>
            <a:pPr marL="0" indent="0">
              <a:buNone/>
            </a:pPr>
            <a:r>
              <a:rPr lang="cs-CZ" dirty="0"/>
              <a:t>Volné pokračování bestselleru Hrdý </a:t>
            </a:r>
            <a:r>
              <a:rPr lang="cs-CZ" dirty="0" err="1"/>
              <a:t>Budžes</a:t>
            </a:r>
            <a:r>
              <a:rPr lang="cs-CZ" dirty="0"/>
              <a:t>. I Oněgin byl Rusák chytí za srdce jak každého, kdo má v živé paměti prapodivně popelavou dobu husákovské normalizace, tak čtenáře, kteří onen čas-nečas znají už jen zprostředkovaně. Helena Součková se přes kádrové překážky dostává na gymnázium. Přestože jí osud nerozdal právě příznivé karty, statečně usiluje vyznat se ve svém nitru i v pokryteckém světě kolem. Navzdory všem obtížím a zmatkům si dokáže trpělivě budovat bohatý vnitřní svět.</a:t>
            </a:r>
            <a:br>
              <a:rPr lang="cs-CZ" dirty="0"/>
            </a:br>
            <a:r>
              <a:rPr lang="cs-CZ" dirty="0"/>
              <a:t>Oněgin byl Rusák je tedy podobně jako Hrdý </a:t>
            </a:r>
            <a:r>
              <a:rPr lang="cs-CZ" dirty="0" err="1"/>
              <a:t>Budžes</a:t>
            </a:r>
            <a:r>
              <a:rPr lang="cs-CZ" dirty="0"/>
              <a:t> jednak autobiograficky laděným osobním příběhem, jednak tragikomickou mozaikou doby, která ani s odstupem času neztratila nic na své obludnosti. Zparchantělý, prohnilý komunistický </a:t>
            </a:r>
            <a:r>
              <a:rPr lang="cs-CZ" dirty="0" err="1"/>
              <a:t>absurdistán</a:t>
            </a:r>
            <a:r>
              <a:rPr lang="cs-CZ" dirty="0"/>
              <a:t> ČSSR zde (spíše jakoby mimochodem, tím však přesvědčivěji) vystupuje ve vší své ubohosti a nahotě.</a:t>
            </a:r>
            <a:endParaRPr lang="cs-CZ" dirty="0"/>
          </a:p>
        </p:txBody>
      </p:sp>
      <p:pic>
        <p:nvPicPr>
          <p:cNvPr id="5122" name="Picture 2" descr="Oněgin byl Rusá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18376" y="1"/>
            <a:ext cx="1873624" cy="28029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22988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5D7302-1AF3-7948-89CF-14011F51AA52}"/>
              </a:ext>
            </a:extLst>
          </p:cNvPr>
          <p:cNvSpPr>
            <a:spLocks noGrp="1"/>
          </p:cNvSpPr>
          <p:nvPr>
            <p:ph type="title"/>
          </p:nvPr>
        </p:nvSpPr>
        <p:spPr/>
        <p:txBody>
          <a:bodyPr>
            <a:normAutofit fontScale="90000"/>
          </a:bodyPr>
          <a:lstStyle/>
          <a:p>
            <a:r>
              <a:rPr lang="cs-CZ" dirty="0"/>
              <a:t/>
            </a:r>
            <a:br>
              <a:rPr lang="cs-CZ" dirty="0"/>
            </a:br>
            <a:r>
              <a:rPr lang="cs-CZ" dirty="0"/>
              <a:t/>
            </a:r>
            <a:br>
              <a:rPr lang="cs-CZ" dirty="0"/>
            </a:br>
            <a:r>
              <a:rPr lang="cs-CZ" dirty="0" smtClean="0"/>
              <a:t/>
            </a:r>
            <a:br>
              <a:rPr lang="cs-CZ" dirty="0" smtClean="0"/>
            </a:br>
            <a:r>
              <a:rPr lang="cs-CZ" dirty="0"/>
              <a:t/>
            </a:r>
            <a:br>
              <a:rPr lang="cs-CZ" dirty="0"/>
            </a:br>
            <a:r>
              <a:rPr lang="en-US" dirty="0"/>
              <a:t>Jaroslav </a:t>
            </a:r>
            <a:r>
              <a:rPr lang="en-US" dirty="0" err="1" smtClean="0"/>
              <a:t>Hašek</a:t>
            </a:r>
            <a:r>
              <a:rPr lang="cs-CZ" dirty="0" smtClean="0"/>
              <a:t> – </a:t>
            </a:r>
            <a:r>
              <a:rPr lang="en-US" b="1" dirty="0" err="1" smtClean="0"/>
              <a:t>Osudy</a:t>
            </a:r>
            <a:r>
              <a:rPr lang="en-US" b="1" dirty="0" smtClean="0"/>
              <a:t> </a:t>
            </a:r>
            <a:r>
              <a:rPr lang="en-US" b="1" dirty="0" err="1"/>
              <a:t>dobrého</a:t>
            </a:r>
            <a:r>
              <a:rPr lang="en-US" b="1" dirty="0"/>
              <a:t> </a:t>
            </a:r>
            <a:r>
              <a:rPr lang="en-US" b="1" dirty="0" err="1"/>
              <a:t>vojáka</a:t>
            </a:r>
            <a:r>
              <a:rPr lang="en-US" b="1" dirty="0"/>
              <a:t> </a:t>
            </a:r>
            <a:r>
              <a:rPr lang="en-US" b="1" dirty="0" err="1"/>
              <a:t>Švejka</a:t>
            </a:r>
            <a:r>
              <a:rPr lang="en-US" b="1" dirty="0"/>
              <a:t/>
            </a:r>
            <a:br>
              <a:rPr lang="en-US" b="1" dirty="0"/>
            </a:br>
            <a:r>
              <a:rPr lang="en-US" dirty="0"/>
              <a:t/>
            </a:r>
            <a:br>
              <a:rPr lang="en-US" dirty="0"/>
            </a:br>
            <a:r>
              <a:rPr lang="cs-CZ" dirty="0"/>
              <a:t/>
            </a:r>
            <a:br>
              <a:rPr lang="cs-CZ" dirty="0"/>
            </a:br>
            <a:r>
              <a:rPr lang="cs-CZ" dirty="0">
                <a:effectLst/>
              </a:rPr>
              <a:t/>
            </a:r>
            <a:br>
              <a:rPr lang="cs-CZ" dirty="0">
                <a:effectLst/>
              </a:rPr>
            </a:br>
            <a:endParaRPr lang="cs-CZ" dirty="0"/>
          </a:p>
        </p:txBody>
      </p:sp>
      <p:sp>
        <p:nvSpPr>
          <p:cNvPr id="3" name="Zástupný obsah 2">
            <a:extLst>
              <a:ext uri="{FF2B5EF4-FFF2-40B4-BE49-F238E27FC236}">
                <a16:creationId xmlns:a16="http://schemas.microsoft.com/office/drawing/2014/main" id="{D5B093FE-8057-0344-9BBD-EA5E81863BC8}"/>
              </a:ext>
            </a:extLst>
          </p:cNvPr>
          <p:cNvSpPr>
            <a:spLocks noGrp="1"/>
          </p:cNvSpPr>
          <p:nvPr>
            <p:ph idx="1"/>
          </p:nvPr>
        </p:nvSpPr>
        <p:spPr>
          <a:xfrm>
            <a:off x="838200" y="1825625"/>
            <a:ext cx="8842131" cy="4351338"/>
          </a:xfrm>
        </p:spPr>
        <p:txBody>
          <a:bodyPr>
            <a:normAutofit/>
          </a:bodyPr>
          <a:lstStyle/>
          <a:p>
            <a:pPr marL="0" indent="0">
              <a:buNone/>
            </a:pPr>
            <a:r>
              <a:rPr lang="cs-CZ" dirty="0"/>
              <a:t>Nové vydání s barevnými ilustracemi Josefa Lady. Dobrý voják Švejk je jedna z nejznámějších a nejoblíbenějších postav nejen české, ale i světové literatury. Svědčí o tom spolu s četnými vydáními doma a v zahraničí také skutečnost, že se z díla stala v pravém slova smyslu klasika, která se neustále čte a cituje. Možná bychom mohli mluvit i o součásti naší národní povahy, ať už v dobrém, nebo pejorativním smyslu. Švejk, hostinský Palivec, polní kurát </a:t>
            </a:r>
            <a:r>
              <a:rPr lang="cs-CZ" dirty="0" err="1"/>
              <a:t>Katz</a:t>
            </a:r>
            <a:r>
              <a:rPr lang="cs-CZ" dirty="0"/>
              <a:t>, nadporučík Lukáš, sapér Vodička, Baloun a další postavičky nadále žijí svým </a:t>
            </a:r>
            <a:r>
              <a:rPr lang="cs-CZ" dirty="0" smtClean="0"/>
              <a:t>životem.</a:t>
            </a:r>
            <a:r>
              <a:rPr lang="cs-CZ" dirty="0"/>
              <a:t/>
            </a:r>
            <a:br>
              <a:rPr lang="cs-CZ" dirty="0"/>
            </a:br>
            <a:endParaRPr lang="cs-CZ" dirty="0" smtClean="0"/>
          </a:p>
        </p:txBody>
      </p:sp>
      <p:pic>
        <p:nvPicPr>
          <p:cNvPr id="6146" name="Picture 2" descr="Osudy dobrého vojáka Švejk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27342" y="1825625"/>
            <a:ext cx="2164658"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95566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62441C-0B2D-3C4C-9919-2BA516666FE8}"/>
              </a:ext>
            </a:extLst>
          </p:cNvPr>
          <p:cNvSpPr>
            <a:spLocks noGrp="1"/>
          </p:cNvSpPr>
          <p:nvPr>
            <p:ph type="title"/>
          </p:nvPr>
        </p:nvSpPr>
        <p:spPr/>
        <p:txBody>
          <a:bodyPr>
            <a:normAutofit/>
          </a:bodyPr>
          <a:lstStyle/>
          <a:p>
            <a:r>
              <a:rPr lang="cs-CZ" dirty="0" err="1"/>
              <a:t>Cormac</a:t>
            </a:r>
            <a:r>
              <a:rPr lang="cs-CZ" dirty="0"/>
              <a:t> </a:t>
            </a:r>
            <a:r>
              <a:rPr lang="cs-CZ" dirty="0" err="1" smtClean="0"/>
              <a:t>McCarthy</a:t>
            </a:r>
            <a:r>
              <a:rPr lang="cs-CZ" dirty="0" smtClean="0"/>
              <a:t> – </a:t>
            </a:r>
            <a:r>
              <a:rPr lang="cs-CZ" b="1" dirty="0" smtClean="0"/>
              <a:t>Pasažér </a:t>
            </a:r>
            <a:r>
              <a:rPr lang="cs-CZ" b="1" dirty="0"/>
              <a:t/>
            </a:r>
            <a:br>
              <a:rPr lang="cs-CZ" b="1" dirty="0"/>
            </a:br>
            <a:endParaRPr lang="cs-CZ" b="1" dirty="0"/>
          </a:p>
        </p:txBody>
      </p:sp>
      <p:sp>
        <p:nvSpPr>
          <p:cNvPr id="3" name="Zástupný obsah 2">
            <a:extLst>
              <a:ext uri="{FF2B5EF4-FFF2-40B4-BE49-F238E27FC236}">
                <a16:creationId xmlns:a16="http://schemas.microsoft.com/office/drawing/2014/main" id="{B4D2414A-16FE-0E4F-939E-47F5F70EA71D}"/>
              </a:ext>
            </a:extLst>
          </p:cNvPr>
          <p:cNvSpPr>
            <a:spLocks noGrp="1"/>
          </p:cNvSpPr>
          <p:nvPr>
            <p:ph idx="1"/>
          </p:nvPr>
        </p:nvSpPr>
        <p:spPr>
          <a:xfrm>
            <a:off x="838200" y="1825625"/>
            <a:ext cx="8877300" cy="4645513"/>
          </a:xfrm>
        </p:spPr>
        <p:txBody>
          <a:bodyPr>
            <a:normAutofit lnSpcReduction="10000"/>
          </a:bodyPr>
          <a:lstStyle/>
          <a:p>
            <a:pPr marL="0" indent="0">
              <a:buNone/>
            </a:pPr>
            <a:r>
              <a:rPr lang="cs-CZ" dirty="0" smtClean="0"/>
              <a:t>Román Pasažér </a:t>
            </a:r>
            <a:r>
              <a:rPr lang="cs-CZ" dirty="0"/>
              <a:t>se odehrává v roce 1980 a sleduje osudy záchranáře </a:t>
            </a:r>
            <a:r>
              <a:rPr lang="cs-CZ" dirty="0" err="1"/>
              <a:t>Bobbyho</a:t>
            </a:r>
            <a:r>
              <a:rPr lang="cs-CZ" dirty="0"/>
              <a:t> </a:t>
            </a:r>
            <a:r>
              <a:rPr lang="cs-CZ" dirty="0" err="1"/>
              <a:t>Westerna</a:t>
            </a:r>
            <a:r>
              <a:rPr lang="cs-CZ" dirty="0"/>
              <a:t>, který se z člunu pobřežní hlídky vrhá k potopenému vraku letadla. V něm nachází těla devíti lidí, stále ještě připoutaných ke svým sedadlům. Chybí pilotova taška, černá skříňka a hlavně desátý pasažér. Jako někteří dřívější hrdinové </a:t>
            </a:r>
            <a:r>
              <a:rPr lang="cs-CZ" dirty="0" err="1"/>
              <a:t>McCarthyho</a:t>
            </a:r>
            <a:r>
              <a:rPr lang="cs-CZ" dirty="0"/>
              <a:t> románů se i </a:t>
            </a:r>
            <a:r>
              <a:rPr lang="cs-CZ" dirty="0" err="1"/>
              <a:t>Bobby</a:t>
            </a:r>
            <a:r>
              <a:rPr lang="cs-CZ" dirty="0"/>
              <a:t> Western stává nechtěným svědkem událostí, které se pro něj nakonec ukážou hrozbou. </a:t>
            </a:r>
            <a:r>
              <a:rPr lang="cs-CZ" dirty="0" err="1"/>
              <a:t>McCarthyho</a:t>
            </a:r>
            <a:r>
              <a:rPr lang="cs-CZ" dirty="0"/>
              <a:t> román Pasažér </a:t>
            </a:r>
            <a:r>
              <a:rPr lang="cs-CZ" dirty="0" smtClean="0"/>
              <a:t/>
            </a:r>
            <a:br>
              <a:rPr lang="cs-CZ" dirty="0" smtClean="0"/>
            </a:br>
            <a:r>
              <a:rPr lang="cs-CZ" dirty="0" smtClean="0"/>
              <a:t>v </a:t>
            </a:r>
            <a:r>
              <a:rPr lang="cs-CZ" dirty="0"/>
              <a:t>sobě pozoruhodným způsobem propojuje meditaci nad mravností, vědou a dědičným hříchem s prvky thrilleru, a činí tak s příznačně rafinovaným, oslňujícím stylem, jenž autorovi vysloužil reputaci jednoho z největších současných amerických </a:t>
            </a:r>
            <a:r>
              <a:rPr lang="cs-CZ" dirty="0" smtClean="0"/>
              <a:t>prozaiků.</a:t>
            </a:r>
            <a:endParaRPr lang="cs-CZ" dirty="0"/>
          </a:p>
        </p:txBody>
      </p:sp>
      <p:pic>
        <p:nvPicPr>
          <p:cNvPr id="7170" name="Picture 2" descr="Pasažé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32096" y="0"/>
            <a:ext cx="2059904" cy="33617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25337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B6BD61-DD57-0B4A-B1DE-88BF4C61AB71}"/>
              </a:ext>
            </a:extLst>
          </p:cNvPr>
          <p:cNvSpPr>
            <a:spLocks noGrp="1"/>
          </p:cNvSpPr>
          <p:nvPr>
            <p:ph type="title"/>
          </p:nvPr>
        </p:nvSpPr>
        <p:spPr/>
        <p:txBody>
          <a:bodyPr>
            <a:normAutofit fontScale="90000"/>
          </a:bodyPr>
          <a:lstStyle/>
          <a:p>
            <a:r>
              <a:rPr lang="cs-CZ" dirty="0" smtClean="0"/>
              <a:t/>
            </a:r>
            <a:br>
              <a:rPr lang="cs-CZ" dirty="0" smtClean="0"/>
            </a:br>
            <a:r>
              <a:rPr lang="cs-CZ" dirty="0" smtClean="0"/>
              <a:t/>
            </a:r>
            <a:br>
              <a:rPr lang="cs-CZ" dirty="0" smtClean="0"/>
            </a:br>
            <a:r>
              <a:rPr lang="cs-CZ" dirty="0" smtClean="0"/>
              <a:t/>
            </a:r>
            <a:br>
              <a:rPr lang="cs-CZ" dirty="0" smtClean="0"/>
            </a:br>
            <a:r>
              <a:rPr lang="cs-CZ" dirty="0" smtClean="0"/>
              <a:t>Annie </a:t>
            </a:r>
            <a:r>
              <a:rPr lang="cs-CZ" dirty="0" err="1" smtClean="0"/>
              <a:t>Ernaux</a:t>
            </a:r>
            <a:r>
              <a:rPr lang="cs-CZ" dirty="0" smtClean="0"/>
              <a:t> – </a:t>
            </a:r>
            <a:r>
              <a:rPr lang="cs-CZ" b="1" dirty="0" smtClean="0"/>
              <a:t>Roky </a:t>
            </a:r>
            <a:r>
              <a:rPr lang="cs-CZ" b="1" dirty="0"/>
              <a:t/>
            </a:r>
            <a:br>
              <a:rPr lang="cs-CZ" b="1" dirty="0"/>
            </a:br>
            <a:r>
              <a:rPr lang="cs-CZ" dirty="0"/>
              <a:t/>
            </a:r>
            <a:br>
              <a:rPr lang="cs-CZ" dirty="0"/>
            </a:br>
            <a:r>
              <a:rPr lang="cs-CZ" b="1" dirty="0" smtClean="0"/>
              <a:t/>
            </a:r>
            <a:br>
              <a:rPr lang="cs-CZ" b="1" dirty="0" smtClean="0"/>
            </a:br>
            <a:r>
              <a:rPr lang="cs-CZ" dirty="0" smtClean="0">
                <a:effectLst/>
              </a:rPr>
              <a:t/>
            </a:r>
            <a:br>
              <a:rPr lang="cs-CZ" dirty="0" smtClean="0">
                <a:effectLst/>
              </a:rPr>
            </a:br>
            <a:r>
              <a:rPr lang="cs-CZ" dirty="0" smtClean="0">
                <a:effectLst/>
              </a:rPr>
              <a:t> </a:t>
            </a:r>
            <a:endParaRPr lang="cs-CZ" dirty="0"/>
          </a:p>
        </p:txBody>
      </p:sp>
      <p:sp>
        <p:nvSpPr>
          <p:cNvPr id="3" name="Zástupný obsah 2">
            <a:extLst>
              <a:ext uri="{FF2B5EF4-FFF2-40B4-BE49-F238E27FC236}">
                <a16:creationId xmlns:a16="http://schemas.microsoft.com/office/drawing/2014/main" id="{BD450661-5268-AB40-AA66-E705087AE627}"/>
              </a:ext>
            </a:extLst>
          </p:cNvPr>
          <p:cNvSpPr>
            <a:spLocks noGrp="1"/>
          </p:cNvSpPr>
          <p:nvPr>
            <p:ph idx="1"/>
          </p:nvPr>
        </p:nvSpPr>
        <p:spPr>
          <a:xfrm>
            <a:off x="838200" y="1377696"/>
            <a:ext cx="8938846" cy="4799267"/>
          </a:xfrm>
        </p:spPr>
        <p:txBody>
          <a:bodyPr>
            <a:normAutofit fontScale="92500"/>
          </a:bodyPr>
          <a:lstStyle/>
          <a:p>
            <a:pPr marL="0" indent="0">
              <a:buNone/>
            </a:pPr>
            <a:r>
              <a:rPr lang="cs-CZ" dirty="0"/>
              <a:t>V knize Roky předkládá Annie Ernauxová osobní příběh, v němž popisuje období 1940 až 2006 prostřednictvím svých vzpomínek, dojmů z minulosti i současnosti, ale zároveň z nich vyvozuje předpovědi budoucnosti. Fotografie, knihy, písně, rozhlas, televizi a desítky let reklam a novinových titulků staví autorka do kontrastu se svými vnitřními zápasy a deníkovými záznamy, které si po šest desetiletí vedla. Hlas, jenž rozpoznáváme jako autorčin, v textu opakovaně zaniká a vzápětí se opět vynořuje. Je to sám neúprosný čas, kdo vypráví svůj vlastní příběh a všechny ostatní vypravěče odsouvá do anonymity. Vzniká tak nový druh autobiografie, která je subjektivní a zároveň neosobní, soukromá stejně jako kolektivní.</a:t>
            </a:r>
            <a:r>
              <a:rPr lang="cs-CZ" dirty="0"/>
              <a:t/>
            </a:r>
            <a:br>
              <a:rPr lang="cs-CZ" dirty="0"/>
            </a:br>
            <a:endParaRPr lang="cs-CZ" dirty="0"/>
          </a:p>
        </p:txBody>
      </p:sp>
      <p:pic>
        <p:nvPicPr>
          <p:cNvPr id="8200" name="Picture 8" descr="Rok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00845" y="-3430"/>
            <a:ext cx="2191156" cy="33620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202084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Vlastní 2">
      <a:dk1>
        <a:srgbClr val="000000"/>
      </a:dk1>
      <a:lt1>
        <a:srgbClr val="FFD700"/>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351</TotalTime>
  <Words>2204</Words>
  <Application>Microsoft Office PowerPoint</Application>
  <PresentationFormat>Širokoúhlá obrazovka</PresentationFormat>
  <Paragraphs>59</Paragraphs>
  <Slides>19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19</vt:i4>
      </vt:variant>
    </vt:vector>
  </HeadingPairs>
  <TitlesOfParts>
    <vt:vector size="24" baseType="lpstr">
      <vt:lpstr>Arial</vt:lpstr>
      <vt:lpstr>Calibri</vt:lpstr>
      <vt:lpstr>Calibri Light</vt:lpstr>
      <vt:lpstr>Times New Roman</vt:lpstr>
      <vt:lpstr>Motiv Office</vt:lpstr>
      <vt:lpstr>Nové knihy IV.</vt:lpstr>
      <vt:lpstr>Prezentace aplikace PowerPoint</vt:lpstr>
      <vt:lpstr> Truman Capote – Snídaně u Tiffanyho</vt:lpstr>
      <vt:lpstr> C. S. Lewis  – Letopisy Narnie (komplet)</vt:lpstr>
      <vt:lpstr>    Fredrik Backman – Muž jménem Ove   </vt:lpstr>
      <vt:lpstr>     Irena Dousková – Oněgin byl Rusák     </vt:lpstr>
      <vt:lpstr>    Jaroslav Hašek – Osudy dobrého vojáka Švejka    </vt:lpstr>
      <vt:lpstr>Cormac McCarthy – Pasažér  </vt:lpstr>
      <vt:lpstr>   Annie Ernaux – Roky      </vt:lpstr>
      <vt:lpstr>Petra Hůlová – Čechy, země zaslíbená</vt:lpstr>
      <vt:lpstr> Zdeněk Svěrák – Po strništi bos </vt:lpstr>
      <vt:lpstr>Jan Němec – Dějiny světla </vt:lpstr>
      <vt:lpstr>Hanya Yanagihara – Do ráje </vt:lpstr>
      <vt:lpstr> Ransom Riggs – Sirotčinec slečny Peregrinové pro podivné děti </vt:lpstr>
      <vt:lpstr> John Flanagan – Rozvaliny Gorlanu  </vt:lpstr>
      <vt:lpstr> David Herbert Lawrence – Milenec lady  Chatterleyové </vt:lpstr>
      <vt:lpstr> Lars Kepler – Stalker  </vt:lpstr>
      <vt:lpstr> Martin Hilský – Shakespearova Anglie:  Portrét doby </vt:lpstr>
      <vt:lpstr>Zdroj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Nové knihy I.</dc:title>
  <dc:creator>Petr Plachý</dc:creator>
  <cp:lastModifiedBy>Petr Plachý</cp:lastModifiedBy>
  <cp:revision>42</cp:revision>
  <dcterms:created xsi:type="dcterms:W3CDTF">2021-03-29T18:32:38Z</dcterms:created>
  <dcterms:modified xsi:type="dcterms:W3CDTF">2024-01-25T14:38:15Z</dcterms:modified>
</cp:coreProperties>
</file>