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7" r:id="rId3"/>
    <p:sldId id="257" r:id="rId4"/>
    <p:sldId id="258" r:id="rId5"/>
    <p:sldId id="259" r:id="rId6"/>
    <p:sldId id="268" r:id="rId7"/>
    <p:sldId id="260" r:id="rId8"/>
    <p:sldId id="274" r:id="rId9"/>
    <p:sldId id="262" r:id="rId10"/>
    <p:sldId id="281" r:id="rId11"/>
    <p:sldId id="282" r:id="rId12"/>
    <p:sldId id="283" r:id="rId13"/>
    <p:sldId id="284" r:id="rId14"/>
    <p:sldId id="285" r:id="rId15"/>
    <p:sldId id="286" r:id="rId16"/>
    <p:sldId id="287" r:id="rId17"/>
    <p:sldId id="288" r:id="rId18"/>
    <p:sldId id="289" r:id="rId19"/>
    <p:sldId id="290" r:id="rId20"/>
    <p:sldId id="280" r:id="rId2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520"/>
    <p:restoredTop sz="94666"/>
  </p:normalViewPr>
  <p:slideViewPr>
    <p:cSldViewPr snapToGrid="0" snapToObjects="1">
      <p:cViewPr varScale="1">
        <p:scale>
          <a:sx n="107" d="100"/>
          <a:sy n="107" d="100"/>
        </p:scale>
        <p:origin x="106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839947-7D8A-4044-A772-E18F96D20541}"/>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7A15EC8A-45A5-B74A-9A6C-385D43E6B85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50D287C8-361F-A84F-A4BA-D0FED0B83FCA}"/>
              </a:ext>
            </a:extLst>
          </p:cNvPr>
          <p:cNvSpPr>
            <a:spLocks noGrp="1"/>
          </p:cNvSpPr>
          <p:nvPr>
            <p:ph type="dt" sz="half" idx="10"/>
          </p:nvPr>
        </p:nvSpPr>
        <p:spPr/>
        <p:txBody>
          <a:bodyPr/>
          <a:lstStyle/>
          <a:p>
            <a:fld id="{5CEFC23F-F6A0-A44D-8F8C-BEEF8DE65B0D}" type="datetimeFigureOut">
              <a:rPr lang="cs-CZ" smtClean="0"/>
              <a:t>29.08.2024</a:t>
            </a:fld>
            <a:endParaRPr lang="cs-CZ"/>
          </a:p>
        </p:txBody>
      </p:sp>
      <p:sp>
        <p:nvSpPr>
          <p:cNvPr id="5" name="Zástupný symbol pro zápatí 4">
            <a:extLst>
              <a:ext uri="{FF2B5EF4-FFF2-40B4-BE49-F238E27FC236}">
                <a16:creationId xmlns:a16="http://schemas.microsoft.com/office/drawing/2014/main" id="{61DD3111-87C5-FE4B-87DD-AEE666EFD8F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A8AC774-C511-4547-B61F-D5BA856B22CF}"/>
              </a:ext>
            </a:extLst>
          </p:cNvPr>
          <p:cNvSpPr>
            <a:spLocks noGrp="1"/>
          </p:cNvSpPr>
          <p:nvPr>
            <p:ph type="sldNum" sz="quarter" idx="12"/>
          </p:nvPr>
        </p:nvSpPr>
        <p:spPr/>
        <p:txBody>
          <a:bodyPr/>
          <a:lstStyle/>
          <a:p>
            <a:fld id="{2B15E76C-857F-9B41-8B37-3828ACC5A662}" type="slidenum">
              <a:rPr lang="cs-CZ" smtClean="0"/>
              <a:t>‹#›</a:t>
            </a:fld>
            <a:endParaRPr lang="cs-CZ"/>
          </a:p>
        </p:txBody>
      </p:sp>
    </p:spTree>
    <p:extLst>
      <p:ext uri="{BB962C8B-B14F-4D97-AF65-F5344CB8AC3E}">
        <p14:creationId xmlns:p14="http://schemas.microsoft.com/office/powerpoint/2010/main" val="1876754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6D7316-1196-8443-9524-47A6028449A1}"/>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45F13151-2C92-5A47-8A27-3BC180221D4D}"/>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28FE37C-FBF7-324B-98CD-1F327A21C952}"/>
              </a:ext>
            </a:extLst>
          </p:cNvPr>
          <p:cNvSpPr>
            <a:spLocks noGrp="1"/>
          </p:cNvSpPr>
          <p:nvPr>
            <p:ph type="dt" sz="half" idx="10"/>
          </p:nvPr>
        </p:nvSpPr>
        <p:spPr/>
        <p:txBody>
          <a:bodyPr/>
          <a:lstStyle/>
          <a:p>
            <a:fld id="{5CEFC23F-F6A0-A44D-8F8C-BEEF8DE65B0D}" type="datetimeFigureOut">
              <a:rPr lang="cs-CZ" smtClean="0"/>
              <a:t>29.08.2024</a:t>
            </a:fld>
            <a:endParaRPr lang="cs-CZ"/>
          </a:p>
        </p:txBody>
      </p:sp>
      <p:sp>
        <p:nvSpPr>
          <p:cNvPr id="5" name="Zástupný symbol pro zápatí 4">
            <a:extLst>
              <a:ext uri="{FF2B5EF4-FFF2-40B4-BE49-F238E27FC236}">
                <a16:creationId xmlns:a16="http://schemas.microsoft.com/office/drawing/2014/main" id="{CF2852AB-07CC-6C46-8B55-F3686EF2CF8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E8A86B9-CE3C-5A4E-BCD3-9A2049B82512}"/>
              </a:ext>
            </a:extLst>
          </p:cNvPr>
          <p:cNvSpPr>
            <a:spLocks noGrp="1"/>
          </p:cNvSpPr>
          <p:nvPr>
            <p:ph type="sldNum" sz="quarter" idx="12"/>
          </p:nvPr>
        </p:nvSpPr>
        <p:spPr/>
        <p:txBody>
          <a:bodyPr/>
          <a:lstStyle/>
          <a:p>
            <a:fld id="{2B15E76C-857F-9B41-8B37-3828ACC5A662}" type="slidenum">
              <a:rPr lang="cs-CZ" smtClean="0"/>
              <a:t>‹#›</a:t>
            </a:fld>
            <a:endParaRPr lang="cs-CZ"/>
          </a:p>
        </p:txBody>
      </p:sp>
    </p:spTree>
    <p:extLst>
      <p:ext uri="{BB962C8B-B14F-4D97-AF65-F5344CB8AC3E}">
        <p14:creationId xmlns:p14="http://schemas.microsoft.com/office/powerpoint/2010/main" val="1742677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D5E3F8E0-0E61-A242-8F47-C37560514A1F}"/>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1EAC25FB-6DD2-934C-90B8-D31E99009564}"/>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3C488E6-1C91-EC4E-B072-A6F4C82BDC61}"/>
              </a:ext>
            </a:extLst>
          </p:cNvPr>
          <p:cNvSpPr>
            <a:spLocks noGrp="1"/>
          </p:cNvSpPr>
          <p:nvPr>
            <p:ph type="dt" sz="half" idx="10"/>
          </p:nvPr>
        </p:nvSpPr>
        <p:spPr/>
        <p:txBody>
          <a:bodyPr/>
          <a:lstStyle/>
          <a:p>
            <a:fld id="{5CEFC23F-F6A0-A44D-8F8C-BEEF8DE65B0D}" type="datetimeFigureOut">
              <a:rPr lang="cs-CZ" smtClean="0"/>
              <a:t>29.08.2024</a:t>
            </a:fld>
            <a:endParaRPr lang="cs-CZ"/>
          </a:p>
        </p:txBody>
      </p:sp>
      <p:sp>
        <p:nvSpPr>
          <p:cNvPr id="5" name="Zástupný symbol pro zápatí 4">
            <a:extLst>
              <a:ext uri="{FF2B5EF4-FFF2-40B4-BE49-F238E27FC236}">
                <a16:creationId xmlns:a16="http://schemas.microsoft.com/office/drawing/2014/main" id="{043F7E40-6FB7-6446-ACD1-D4C67B2D0D2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7D35737-A406-7547-8A6E-9B35F5C3C25A}"/>
              </a:ext>
            </a:extLst>
          </p:cNvPr>
          <p:cNvSpPr>
            <a:spLocks noGrp="1"/>
          </p:cNvSpPr>
          <p:nvPr>
            <p:ph type="sldNum" sz="quarter" idx="12"/>
          </p:nvPr>
        </p:nvSpPr>
        <p:spPr/>
        <p:txBody>
          <a:bodyPr/>
          <a:lstStyle/>
          <a:p>
            <a:fld id="{2B15E76C-857F-9B41-8B37-3828ACC5A662}" type="slidenum">
              <a:rPr lang="cs-CZ" smtClean="0"/>
              <a:t>‹#›</a:t>
            </a:fld>
            <a:endParaRPr lang="cs-CZ"/>
          </a:p>
        </p:txBody>
      </p:sp>
    </p:spTree>
    <p:extLst>
      <p:ext uri="{BB962C8B-B14F-4D97-AF65-F5344CB8AC3E}">
        <p14:creationId xmlns:p14="http://schemas.microsoft.com/office/powerpoint/2010/main" val="1199094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611CE5B-6645-BA43-884E-ECA7599BE408}"/>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DC78346D-6AA8-714D-A00E-B5B90C198D56}"/>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EC6F653-541E-EA4D-A216-6F69D78A3E00}"/>
              </a:ext>
            </a:extLst>
          </p:cNvPr>
          <p:cNvSpPr>
            <a:spLocks noGrp="1"/>
          </p:cNvSpPr>
          <p:nvPr>
            <p:ph type="dt" sz="half" idx="10"/>
          </p:nvPr>
        </p:nvSpPr>
        <p:spPr/>
        <p:txBody>
          <a:bodyPr/>
          <a:lstStyle/>
          <a:p>
            <a:fld id="{5CEFC23F-F6A0-A44D-8F8C-BEEF8DE65B0D}" type="datetimeFigureOut">
              <a:rPr lang="cs-CZ" smtClean="0"/>
              <a:t>29.08.2024</a:t>
            </a:fld>
            <a:endParaRPr lang="cs-CZ"/>
          </a:p>
        </p:txBody>
      </p:sp>
      <p:sp>
        <p:nvSpPr>
          <p:cNvPr id="5" name="Zástupný symbol pro zápatí 4">
            <a:extLst>
              <a:ext uri="{FF2B5EF4-FFF2-40B4-BE49-F238E27FC236}">
                <a16:creationId xmlns:a16="http://schemas.microsoft.com/office/drawing/2014/main" id="{FC35C1D4-38FD-6543-99FA-C8F5C2D77FF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6F452E6-1EC0-1246-B608-F9293F10B274}"/>
              </a:ext>
            </a:extLst>
          </p:cNvPr>
          <p:cNvSpPr>
            <a:spLocks noGrp="1"/>
          </p:cNvSpPr>
          <p:nvPr>
            <p:ph type="sldNum" sz="quarter" idx="12"/>
          </p:nvPr>
        </p:nvSpPr>
        <p:spPr/>
        <p:txBody>
          <a:bodyPr/>
          <a:lstStyle/>
          <a:p>
            <a:fld id="{2B15E76C-857F-9B41-8B37-3828ACC5A662}" type="slidenum">
              <a:rPr lang="cs-CZ" smtClean="0"/>
              <a:t>‹#›</a:t>
            </a:fld>
            <a:endParaRPr lang="cs-CZ"/>
          </a:p>
        </p:txBody>
      </p:sp>
    </p:spTree>
    <p:extLst>
      <p:ext uri="{BB962C8B-B14F-4D97-AF65-F5344CB8AC3E}">
        <p14:creationId xmlns:p14="http://schemas.microsoft.com/office/powerpoint/2010/main" val="3102963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133F7D-9452-F546-A490-D3000000A609}"/>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9D1CA43E-E31B-3C4F-8EAF-539CF6A3964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9203E6BF-37DA-2C42-AFF7-0C1DB44E43F7}"/>
              </a:ext>
            </a:extLst>
          </p:cNvPr>
          <p:cNvSpPr>
            <a:spLocks noGrp="1"/>
          </p:cNvSpPr>
          <p:nvPr>
            <p:ph type="dt" sz="half" idx="10"/>
          </p:nvPr>
        </p:nvSpPr>
        <p:spPr/>
        <p:txBody>
          <a:bodyPr/>
          <a:lstStyle/>
          <a:p>
            <a:fld id="{5CEFC23F-F6A0-A44D-8F8C-BEEF8DE65B0D}" type="datetimeFigureOut">
              <a:rPr lang="cs-CZ" smtClean="0"/>
              <a:t>29.08.2024</a:t>
            </a:fld>
            <a:endParaRPr lang="cs-CZ"/>
          </a:p>
        </p:txBody>
      </p:sp>
      <p:sp>
        <p:nvSpPr>
          <p:cNvPr id="5" name="Zástupný symbol pro zápatí 4">
            <a:extLst>
              <a:ext uri="{FF2B5EF4-FFF2-40B4-BE49-F238E27FC236}">
                <a16:creationId xmlns:a16="http://schemas.microsoft.com/office/drawing/2014/main" id="{9B401D89-607F-2E4C-83CB-2AA8FB3D79F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09F9146-1AC0-2C46-B43E-166952FCACB9}"/>
              </a:ext>
            </a:extLst>
          </p:cNvPr>
          <p:cNvSpPr>
            <a:spLocks noGrp="1"/>
          </p:cNvSpPr>
          <p:nvPr>
            <p:ph type="sldNum" sz="quarter" idx="12"/>
          </p:nvPr>
        </p:nvSpPr>
        <p:spPr/>
        <p:txBody>
          <a:bodyPr/>
          <a:lstStyle/>
          <a:p>
            <a:fld id="{2B15E76C-857F-9B41-8B37-3828ACC5A662}" type="slidenum">
              <a:rPr lang="cs-CZ" smtClean="0"/>
              <a:t>‹#›</a:t>
            </a:fld>
            <a:endParaRPr lang="cs-CZ"/>
          </a:p>
        </p:txBody>
      </p:sp>
    </p:spTree>
    <p:extLst>
      <p:ext uri="{BB962C8B-B14F-4D97-AF65-F5344CB8AC3E}">
        <p14:creationId xmlns:p14="http://schemas.microsoft.com/office/powerpoint/2010/main" val="1813927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B77C18F-3C1C-584F-ADD2-716A2A75108C}"/>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769A713B-013B-C145-9BB5-3CD71D142B91}"/>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FC710D32-92DD-2146-B915-BD52F3A0E3E1}"/>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14301BAE-B5DD-C940-B033-1A37EEBB0797}"/>
              </a:ext>
            </a:extLst>
          </p:cNvPr>
          <p:cNvSpPr>
            <a:spLocks noGrp="1"/>
          </p:cNvSpPr>
          <p:nvPr>
            <p:ph type="dt" sz="half" idx="10"/>
          </p:nvPr>
        </p:nvSpPr>
        <p:spPr/>
        <p:txBody>
          <a:bodyPr/>
          <a:lstStyle/>
          <a:p>
            <a:fld id="{5CEFC23F-F6A0-A44D-8F8C-BEEF8DE65B0D}" type="datetimeFigureOut">
              <a:rPr lang="cs-CZ" smtClean="0"/>
              <a:t>29.08.2024</a:t>
            </a:fld>
            <a:endParaRPr lang="cs-CZ"/>
          </a:p>
        </p:txBody>
      </p:sp>
      <p:sp>
        <p:nvSpPr>
          <p:cNvPr id="6" name="Zástupný symbol pro zápatí 5">
            <a:extLst>
              <a:ext uri="{FF2B5EF4-FFF2-40B4-BE49-F238E27FC236}">
                <a16:creationId xmlns:a16="http://schemas.microsoft.com/office/drawing/2014/main" id="{D153802B-4A84-D44C-A3CE-0CA828C6DD0B}"/>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7008492-2AA7-CD4D-9654-1946726F5F9F}"/>
              </a:ext>
            </a:extLst>
          </p:cNvPr>
          <p:cNvSpPr>
            <a:spLocks noGrp="1"/>
          </p:cNvSpPr>
          <p:nvPr>
            <p:ph type="sldNum" sz="quarter" idx="12"/>
          </p:nvPr>
        </p:nvSpPr>
        <p:spPr/>
        <p:txBody>
          <a:bodyPr/>
          <a:lstStyle/>
          <a:p>
            <a:fld id="{2B15E76C-857F-9B41-8B37-3828ACC5A662}" type="slidenum">
              <a:rPr lang="cs-CZ" smtClean="0"/>
              <a:t>‹#›</a:t>
            </a:fld>
            <a:endParaRPr lang="cs-CZ"/>
          </a:p>
        </p:txBody>
      </p:sp>
    </p:spTree>
    <p:extLst>
      <p:ext uri="{BB962C8B-B14F-4D97-AF65-F5344CB8AC3E}">
        <p14:creationId xmlns:p14="http://schemas.microsoft.com/office/powerpoint/2010/main" val="3018812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0A55FA-ED7C-244F-BFB2-503449A3ABF5}"/>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165CE7E6-CA97-614B-B56E-36E7F1FAE1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95DD3339-9DE6-9241-8493-AC6EA805FBF4}"/>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8D243394-E98A-F944-BA78-4637E5DE0C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4412A819-A298-F240-B578-68B54C3DD2A0}"/>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3CCBFE80-DFD8-1A46-B3D6-A3B01281DD89}"/>
              </a:ext>
            </a:extLst>
          </p:cNvPr>
          <p:cNvSpPr>
            <a:spLocks noGrp="1"/>
          </p:cNvSpPr>
          <p:nvPr>
            <p:ph type="dt" sz="half" idx="10"/>
          </p:nvPr>
        </p:nvSpPr>
        <p:spPr/>
        <p:txBody>
          <a:bodyPr/>
          <a:lstStyle/>
          <a:p>
            <a:fld id="{5CEFC23F-F6A0-A44D-8F8C-BEEF8DE65B0D}" type="datetimeFigureOut">
              <a:rPr lang="cs-CZ" smtClean="0"/>
              <a:t>29.08.2024</a:t>
            </a:fld>
            <a:endParaRPr lang="cs-CZ"/>
          </a:p>
        </p:txBody>
      </p:sp>
      <p:sp>
        <p:nvSpPr>
          <p:cNvPr id="8" name="Zástupný symbol pro zápatí 7">
            <a:extLst>
              <a:ext uri="{FF2B5EF4-FFF2-40B4-BE49-F238E27FC236}">
                <a16:creationId xmlns:a16="http://schemas.microsoft.com/office/drawing/2014/main" id="{0EA6F8D3-640E-CC47-A87A-4C2411BCB987}"/>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C3FBF7DE-21F2-7D41-AB8B-43E0358DD8F2}"/>
              </a:ext>
            </a:extLst>
          </p:cNvPr>
          <p:cNvSpPr>
            <a:spLocks noGrp="1"/>
          </p:cNvSpPr>
          <p:nvPr>
            <p:ph type="sldNum" sz="quarter" idx="12"/>
          </p:nvPr>
        </p:nvSpPr>
        <p:spPr/>
        <p:txBody>
          <a:bodyPr/>
          <a:lstStyle/>
          <a:p>
            <a:fld id="{2B15E76C-857F-9B41-8B37-3828ACC5A662}" type="slidenum">
              <a:rPr lang="cs-CZ" smtClean="0"/>
              <a:t>‹#›</a:t>
            </a:fld>
            <a:endParaRPr lang="cs-CZ"/>
          </a:p>
        </p:txBody>
      </p:sp>
    </p:spTree>
    <p:extLst>
      <p:ext uri="{BB962C8B-B14F-4D97-AF65-F5344CB8AC3E}">
        <p14:creationId xmlns:p14="http://schemas.microsoft.com/office/powerpoint/2010/main" val="12216866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A149DE-96A1-A149-ADE6-2C0C8B801663}"/>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10CD0364-B78B-8A4B-8618-0D4D38124CDE}"/>
              </a:ext>
            </a:extLst>
          </p:cNvPr>
          <p:cNvSpPr>
            <a:spLocks noGrp="1"/>
          </p:cNvSpPr>
          <p:nvPr>
            <p:ph type="dt" sz="half" idx="10"/>
          </p:nvPr>
        </p:nvSpPr>
        <p:spPr/>
        <p:txBody>
          <a:bodyPr/>
          <a:lstStyle/>
          <a:p>
            <a:fld id="{5CEFC23F-F6A0-A44D-8F8C-BEEF8DE65B0D}" type="datetimeFigureOut">
              <a:rPr lang="cs-CZ" smtClean="0"/>
              <a:t>29.08.2024</a:t>
            </a:fld>
            <a:endParaRPr lang="cs-CZ"/>
          </a:p>
        </p:txBody>
      </p:sp>
      <p:sp>
        <p:nvSpPr>
          <p:cNvPr id="4" name="Zástupný symbol pro zápatí 3">
            <a:extLst>
              <a:ext uri="{FF2B5EF4-FFF2-40B4-BE49-F238E27FC236}">
                <a16:creationId xmlns:a16="http://schemas.microsoft.com/office/drawing/2014/main" id="{F66DF358-F28D-544D-B6DD-56171C4BAECE}"/>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989F19C8-77D5-DE4F-A088-46A22D1B231C}"/>
              </a:ext>
            </a:extLst>
          </p:cNvPr>
          <p:cNvSpPr>
            <a:spLocks noGrp="1"/>
          </p:cNvSpPr>
          <p:nvPr>
            <p:ph type="sldNum" sz="quarter" idx="12"/>
          </p:nvPr>
        </p:nvSpPr>
        <p:spPr/>
        <p:txBody>
          <a:bodyPr/>
          <a:lstStyle/>
          <a:p>
            <a:fld id="{2B15E76C-857F-9B41-8B37-3828ACC5A662}" type="slidenum">
              <a:rPr lang="cs-CZ" smtClean="0"/>
              <a:t>‹#›</a:t>
            </a:fld>
            <a:endParaRPr lang="cs-CZ"/>
          </a:p>
        </p:txBody>
      </p:sp>
    </p:spTree>
    <p:extLst>
      <p:ext uri="{BB962C8B-B14F-4D97-AF65-F5344CB8AC3E}">
        <p14:creationId xmlns:p14="http://schemas.microsoft.com/office/powerpoint/2010/main" val="20906233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1FC48848-16AE-0B4A-8DA3-01DEED0DFD0D}"/>
              </a:ext>
            </a:extLst>
          </p:cNvPr>
          <p:cNvSpPr>
            <a:spLocks noGrp="1"/>
          </p:cNvSpPr>
          <p:nvPr>
            <p:ph type="dt" sz="half" idx="10"/>
          </p:nvPr>
        </p:nvSpPr>
        <p:spPr/>
        <p:txBody>
          <a:bodyPr/>
          <a:lstStyle/>
          <a:p>
            <a:fld id="{5CEFC23F-F6A0-A44D-8F8C-BEEF8DE65B0D}" type="datetimeFigureOut">
              <a:rPr lang="cs-CZ" smtClean="0"/>
              <a:t>29.08.2024</a:t>
            </a:fld>
            <a:endParaRPr lang="cs-CZ"/>
          </a:p>
        </p:txBody>
      </p:sp>
      <p:sp>
        <p:nvSpPr>
          <p:cNvPr id="3" name="Zástupný symbol pro zápatí 2">
            <a:extLst>
              <a:ext uri="{FF2B5EF4-FFF2-40B4-BE49-F238E27FC236}">
                <a16:creationId xmlns:a16="http://schemas.microsoft.com/office/drawing/2014/main" id="{4814CD9B-85CA-774A-AABF-803B0052B08D}"/>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9ADC96EA-3B46-004B-B547-32895273249F}"/>
              </a:ext>
            </a:extLst>
          </p:cNvPr>
          <p:cNvSpPr>
            <a:spLocks noGrp="1"/>
          </p:cNvSpPr>
          <p:nvPr>
            <p:ph type="sldNum" sz="quarter" idx="12"/>
          </p:nvPr>
        </p:nvSpPr>
        <p:spPr/>
        <p:txBody>
          <a:bodyPr/>
          <a:lstStyle/>
          <a:p>
            <a:fld id="{2B15E76C-857F-9B41-8B37-3828ACC5A662}" type="slidenum">
              <a:rPr lang="cs-CZ" smtClean="0"/>
              <a:t>‹#›</a:t>
            </a:fld>
            <a:endParaRPr lang="cs-CZ"/>
          </a:p>
        </p:txBody>
      </p:sp>
    </p:spTree>
    <p:extLst>
      <p:ext uri="{BB962C8B-B14F-4D97-AF65-F5344CB8AC3E}">
        <p14:creationId xmlns:p14="http://schemas.microsoft.com/office/powerpoint/2010/main" val="939964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37C046-5F76-1241-8C99-C912B4BC4370}"/>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2D395E36-8A51-BD49-A2E7-E4EF2B8C620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45CB6A34-4CC7-D143-B08C-53683019EA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A7C60AE6-2C75-5C48-92BD-A0560017D57F}"/>
              </a:ext>
            </a:extLst>
          </p:cNvPr>
          <p:cNvSpPr>
            <a:spLocks noGrp="1"/>
          </p:cNvSpPr>
          <p:nvPr>
            <p:ph type="dt" sz="half" idx="10"/>
          </p:nvPr>
        </p:nvSpPr>
        <p:spPr/>
        <p:txBody>
          <a:bodyPr/>
          <a:lstStyle/>
          <a:p>
            <a:fld id="{5CEFC23F-F6A0-A44D-8F8C-BEEF8DE65B0D}" type="datetimeFigureOut">
              <a:rPr lang="cs-CZ" smtClean="0"/>
              <a:t>29.08.2024</a:t>
            </a:fld>
            <a:endParaRPr lang="cs-CZ"/>
          </a:p>
        </p:txBody>
      </p:sp>
      <p:sp>
        <p:nvSpPr>
          <p:cNvPr id="6" name="Zástupný symbol pro zápatí 5">
            <a:extLst>
              <a:ext uri="{FF2B5EF4-FFF2-40B4-BE49-F238E27FC236}">
                <a16:creationId xmlns:a16="http://schemas.microsoft.com/office/drawing/2014/main" id="{2B06B237-4972-EB47-B0EE-53F41C05207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A6F51FD2-6B5A-614A-B43B-20BEE0377C05}"/>
              </a:ext>
            </a:extLst>
          </p:cNvPr>
          <p:cNvSpPr>
            <a:spLocks noGrp="1"/>
          </p:cNvSpPr>
          <p:nvPr>
            <p:ph type="sldNum" sz="quarter" idx="12"/>
          </p:nvPr>
        </p:nvSpPr>
        <p:spPr/>
        <p:txBody>
          <a:bodyPr/>
          <a:lstStyle/>
          <a:p>
            <a:fld id="{2B15E76C-857F-9B41-8B37-3828ACC5A662}" type="slidenum">
              <a:rPr lang="cs-CZ" smtClean="0"/>
              <a:t>‹#›</a:t>
            </a:fld>
            <a:endParaRPr lang="cs-CZ"/>
          </a:p>
        </p:txBody>
      </p:sp>
    </p:spTree>
    <p:extLst>
      <p:ext uri="{BB962C8B-B14F-4D97-AF65-F5344CB8AC3E}">
        <p14:creationId xmlns:p14="http://schemas.microsoft.com/office/powerpoint/2010/main" val="2671697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B238ED-76CE-C74A-9AE2-CA3D3701936A}"/>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C7B4AD31-0451-9A4C-A456-0721AFBCE22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D83CB4F3-ADEB-3C44-8B03-98C01106E4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3722F604-C925-7241-BE5F-C11AB4EED1E2}"/>
              </a:ext>
            </a:extLst>
          </p:cNvPr>
          <p:cNvSpPr>
            <a:spLocks noGrp="1"/>
          </p:cNvSpPr>
          <p:nvPr>
            <p:ph type="dt" sz="half" idx="10"/>
          </p:nvPr>
        </p:nvSpPr>
        <p:spPr/>
        <p:txBody>
          <a:bodyPr/>
          <a:lstStyle/>
          <a:p>
            <a:fld id="{5CEFC23F-F6A0-A44D-8F8C-BEEF8DE65B0D}" type="datetimeFigureOut">
              <a:rPr lang="cs-CZ" smtClean="0"/>
              <a:t>29.08.2024</a:t>
            </a:fld>
            <a:endParaRPr lang="cs-CZ"/>
          </a:p>
        </p:txBody>
      </p:sp>
      <p:sp>
        <p:nvSpPr>
          <p:cNvPr id="6" name="Zástupný symbol pro zápatí 5">
            <a:extLst>
              <a:ext uri="{FF2B5EF4-FFF2-40B4-BE49-F238E27FC236}">
                <a16:creationId xmlns:a16="http://schemas.microsoft.com/office/drawing/2014/main" id="{BF4D6BC1-EFD6-E74A-9536-123E4119D90D}"/>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440C4B5-5472-4D46-A5AE-0F8E81CE2413}"/>
              </a:ext>
            </a:extLst>
          </p:cNvPr>
          <p:cNvSpPr>
            <a:spLocks noGrp="1"/>
          </p:cNvSpPr>
          <p:nvPr>
            <p:ph type="sldNum" sz="quarter" idx="12"/>
          </p:nvPr>
        </p:nvSpPr>
        <p:spPr/>
        <p:txBody>
          <a:bodyPr/>
          <a:lstStyle/>
          <a:p>
            <a:fld id="{2B15E76C-857F-9B41-8B37-3828ACC5A662}" type="slidenum">
              <a:rPr lang="cs-CZ" smtClean="0"/>
              <a:t>‹#›</a:t>
            </a:fld>
            <a:endParaRPr lang="cs-CZ"/>
          </a:p>
        </p:txBody>
      </p:sp>
    </p:spTree>
    <p:extLst>
      <p:ext uri="{BB962C8B-B14F-4D97-AF65-F5344CB8AC3E}">
        <p14:creationId xmlns:p14="http://schemas.microsoft.com/office/powerpoint/2010/main" val="875814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D2E1EA4B-147F-B74B-AA4E-1A50178318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2197941B-AEE2-4B4E-9BAA-2C965DC4F3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E739A17-7DCC-F64C-B5C3-A884E7DEB7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EFC23F-F6A0-A44D-8F8C-BEEF8DE65B0D}" type="datetimeFigureOut">
              <a:rPr lang="cs-CZ" smtClean="0"/>
              <a:t>29.08.2024</a:t>
            </a:fld>
            <a:endParaRPr lang="cs-CZ"/>
          </a:p>
        </p:txBody>
      </p:sp>
      <p:sp>
        <p:nvSpPr>
          <p:cNvPr id="5" name="Zástupný symbol pro zápatí 4">
            <a:extLst>
              <a:ext uri="{FF2B5EF4-FFF2-40B4-BE49-F238E27FC236}">
                <a16:creationId xmlns:a16="http://schemas.microsoft.com/office/drawing/2014/main" id="{20F03CE1-72E8-DE4E-9434-07CC6B6D44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62CEB546-D670-BB43-87BF-69F2B7DA58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15E76C-857F-9B41-8B37-3828ACC5A662}" type="slidenum">
              <a:rPr lang="cs-CZ" smtClean="0"/>
              <a:t>‹#›</a:t>
            </a:fld>
            <a:endParaRPr lang="cs-CZ"/>
          </a:p>
        </p:txBody>
      </p:sp>
    </p:spTree>
    <p:extLst>
      <p:ext uri="{BB962C8B-B14F-4D97-AF65-F5344CB8AC3E}">
        <p14:creationId xmlns:p14="http://schemas.microsoft.com/office/powerpoint/2010/main" val="5711395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3F00E0-CE10-B949-A886-9402B15A44FD}"/>
              </a:ext>
            </a:extLst>
          </p:cNvPr>
          <p:cNvSpPr>
            <a:spLocks noGrp="1"/>
          </p:cNvSpPr>
          <p:nvPr>
            <p:ph type="ctrTitle"/>
          </p:nvPr>
        </p:nvSpPr>
        <p:spPr/>
        <p:txBody>
          <a:bodyPr/>
          <a:lstStyle/>
          <a:p>
            <a:r>
              <a:rPr lang="cs-CZ" dirty="0"/>
              <a:t>Nové knihy V.</a:t>
            </a:r>
          </a:p>
        </p:txBody>
      </p:sp>
      <p:sp>
        <p:nvSpPr>
          <p:cNvPr id="3" name="Podnadpis 2">
            <a:extLst>
              <a:ext uri="{FF2B5EF4-FFF2-40B4-BE49-F238E27FC236}">
                <a16:creationId xmlns:a16="http://schemas.microsoft.com/office/drawing/2014/main" id="{75650000-B95C-3847-A49D-62896EE18A43}"/>
              </a:ext>
            </a:extLst>
          </p:cNvPr>
          <p:cNvSpPr>
            <a:spLocks noGrp="1"/>
          </p:cNvSpPr>
          <p:nvPr>
            <p:ph type="subTitle" idx="1"/>
          </p:nvPr>
        </p:nvSpPr>
        <p:spPr>
          <a:xfrm>
            <a:off x="1524000" y="3602037"/>
            <a:ext cx="9144000" cy="1653841"/>
          </a:xfrm>
        </p:spPr>
        <p:txBody>
          <a:bodyPr/>
          <a:lstStyle/>
          <a:p>
            <a:r>
              <a:rPr lang="cs-CZ" dirty="0"/>
              <a:t>ŠKOLNÍ KNIHOVNA</a:t>
            </a:r>
          </a:p>
        </p:txBody>
      </p:sp>
      <p:pic>
        <p:nvPicPr>
          <p:cNvPr id="1026" name="Picture 2">
            <a:extLst>
              <a:ext uri="{FF2B5EF4-FFF2-40B4-BE49-F238E27FC236}">
                <a16:creationId xmlns:a16="http://schemas.microsoft.com/office/drawing/2014/main" id="{ED7AF50F-4AC0-5946-9F13-A7201123D7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9435" y="424451"/>
            <a:ext cx="2185684" cy="93970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A0A866D2-086B-AC48-8A5F-905B0A3A28F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10463" y="424451"/>
            <a:ext cx="975474" cy="975474"/>
          </a:xfrm>
          <a:prstGeom prst="rect">
            <a:avLst/>
          </a:prstGeom>
          <a:noFill/>
          <a:extLst>
            <a:ext uri="{909E8E84-426E-40DD-AFC4-6F175D3DCCD1}">
              <a14:hiddenFill xmlns:a14="http://schemas.microsoft.com/office/drawing/2010/main">
                <a:solidFill>
                  <a:srgbClr val="FFFFFF"/>
                </a:solidFill>
              </a14:hiddenFill>
            </a:ext>
          </a:extLst>
        </p:spPr>
      </p:pic>
      <p:sp>
        <p:nvSpPr>
          <p:cNvPr id="4" name="TextovéPole 3">
            <a:extLst>
              <a:ext uri="{FF2B5EF4-FFF2-40B4-BE49-F238E27FC236}">
                <a16:creationId xmlns:a16="http://schemas.microsoft.com/office/drawing/2014/main" id="{34D4929A-B39B-144E-9923-97272A1437D3}"/>
              </a:ext>
            </a:extLst>
          </p:cNvPr>
          <p:cNvSpPr txBox="1"/>
          <p:nvPr/>
        </p:nvSpPr>
        <p:spPr>
          <a:xfrm>
            <a:off x="4149378" y="660956"/>
            <a:ext cx="3724096" cy="369332"/>
          </a:xfrm>
          <a:prstGeom prst="rect">
            <a:avLst/>
          </a:prstGeom>
          <a:noFill/>
        </p:spPr>
        <p:txBody>
          <a:bodyPr wrap="none" rtlCol="0">
            <a:spAutoFit/>
          </a:bodyPr>
          <a:lstStyle/>
          <a:p>
            <a:r>
              <a:rPr lang="cs-CZ" dirty="0"/>
              <a:t>Gymnázium, Praha 9, Litoměřická 726</a:t>
            </a:r>
          </a:p>
        </p:txBody>
      </p:sp>
      <p:sp>
        <p:nvSpPr>
          <p:cNvPr id="5" name="TextovéPole 4">
            <a:extLst>
              <a:ext uri="{FF2B5EF4-FFF2-40B4-BE49-F238E27FC236}">
                <a16:creationId xmlns:a16="http://schemas.microsoft.com/office/drawing/2014/main" id="{797B72CA-F1B1-AE49-9D31-D3372991632A}"/>
              </a:ext>
            </a:extLst>
          </p:cNvPr>
          <p:cNvSpPr txBox="1"/>
          <p:nvPr/>
        </p:nvSpPr>
        <p:spPr>
          <a:xfrm>
            <a:off x="10260922" y="6064217"/>
            <a:ext cx="1225015" cy="369332"/>
          </a:xfrm>
          <a:prstGeom prst="rect">
            <a:avLst/>
          </a:prstGeom>
          <a:noFill/>
        </p:spPr>
        <p:txBody>
          <a:bodyPr wrap="none" rtlCol="0">
            <a:spAutoFit/>
          </a:bodyPr>
          <a:lstStyle/>
          <a:p>
            <a:r>
              <a:rPr lang="cs-CZ" dirty="0"/>
              <a:t>15. 7. 2024</a:t>
            </a:r>
          </a:p>
        </p:txBody>
      </p:sp>
    </p:spTree>
    <p:extLst>
      <p:ext uri="{BB962C8B-B14F-4D97-AF65-F5344CB8AC3E}">
        <p14:creationId xmlns:p14="http://schemas.microsoft.com/office/powerpoint/2010/main" val="14094826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58906" y="174625"/>
            <a:ext cx="10515600" cy="1325563"/>
          </a:xfrm>
        </p:spPr>
        <p:txBody>
          <a:bodyPr>
            <a:normAutofit/>
          </a:bodyPr>
          <a:lstStyle/>
          <a:p>
            <a:r>
              <a:rPr lang="cs-CZ" dirty="0"/>
              <a:t>Tomáš Mazal – Spisovatel Bohumil Hrabal</a:t>
            </a:r>
          </a:p>
        </p:txBody>
      </p:sp>
      <p:sp>
        <p:nvSpPr>
          <p:cNvPr id="3" name="Zástupný symbol pro obsah 2"/>
          <p:cNvSpPr>
            <a:spLocks noGrp="1"/>
          </p:cNvSpPr>
          <p:nvPr>
            <p:ph idx="1"/>
          </p:nvPr>
        </p:nvSpPr>
        <p:spPr>
          <a:xfrm>
            <a:off x="838200" y="1825625"/>
            <a:ext cx="9097108" cy="4351338"/>
          </a:xfrm>
        </p:spPr>
        <p:txBody>
          <a:bodyPr>
            <a:normAutofit fontScale="92500" lnSpcReduction="20000"/>
          </a:bodyPr>
          <a:lstStyle/>
          <a:p>
            <a:pPr marL="0" indent="0">
              <a:buNone/>
            </a:pPr>
            <a:r>
              <a:rPr lang="cs-CZ" dirty="0"/>
              <a:t>Ke 110. výročí narození jednoho z nejvýznamnějších českých spisovatelů 20. století vydává nakladatelství </a:t>
            </a:r>
            <a:r>
              <a:rPr lang="cs-CZ" dirty="0" err="1"/>
              <a:t>Torst</a:t>
            </a:r>
            <a:r>
              <a:rPr lang="cs-CZ" dirty="0"/>
              <a:t> po dvaceti letech druhé, doplněné vydání knihy Tomáše Mazala v nové grafické úpravě Jany Vahalíkové. Tomáš Mazal, dlouholetý Hrabalův přítel a pomocník, napsal mimořádně čtivý, fakty nabitý spisovatelův životopis, v němž krok za krokem konfrontuje Hrabalovo psaní a skutečný život. V tematicky zaměřených kapitolách sledujeme spisovatele v průběhu celého jeho života (1914-1997). Součástí knihy je více než 300 fotografií, z nichž většina pochází z Hrabalova soukromého archivu. V přítomném vydání jsou vedle pasáží textu doplněny i nové fotografie, zveřejněné zde vůbec poprvé. Je zde publikováno též mnoho faksimilií rukopisů, dokumentů a fotografií předmětů, které spisovatele provázely jeho životem. Kniha se svým významem řadí k základním pramenům poznání české literatury 20. století.</a:t>
            </a:r>
          </a:p>
        </p:txBody>
      </p:sp>
      <p:pic>
        <p:nvPicPr>
          <p:cNvPr id="7170" name="Picture 2" descr="Spisovatel Bohumil Hrabal">
            <a:extLst>
              <a:ext uri="{FF2B5EF4-FFF2-40B4-BE49-F238E27FC236}">
                <a16:creationId xmlns:a16="http://schemas.microsoft.com/office/drawing/2014/main" id="{EF92E082-5413-4460-B41B-7430CA58E9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58400" y="1"/>
            <a:ext cx="2133600" cy="27736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6008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dirty="0"/>
            </a:br>
            <a:r>
              <a:rPr lang="cs-CZ" dirty="0"/>
              <a:t>Jiří Dvořák, Daniela Olejníková – </a:t>
            </a:r>
            <a:r>
              <a:rPr lang="pl-PL" b="1" dirty="0"/>
              <a:t>Myko. </a:t>
            </a:r>
            <a:br>
              <a:rPr lang="pl-PL" b="1" dirty="0"/>
            </a:br>
            <a:r>
              <a:rPr lang="pl-PL" b="1" dirty="0"/>
              <a:t>Kompletní zpravodaj ze světa hub</a:t>
            </a:r>
            <a:br>
              <a:rPr lang="cs-CZ" b="1" dirty="0"/>
            </a:br>
            <a:endParaRPr lang="cs-CZ" b="1" dirty="0"/>
          </a:p>
        </p:txBody>
      </p:sp>
      <p:sp>
        <p:nvSpPr>
          <p:cNvPr id="3" name="Zástupný symbol pro obsah 2"/>
          <p:cNvSpPr>
            <a:spLocks noGrp="1"/>
          </p:cNvSpPr>
          <p:nvPr>
            <p:ph idx="1"/>
          </p:nvPr>
        </p:nvSpPr>
        <p:spPr>
          <a:xfrm>
            <a:off x="838200" y="1825625"/>
            <a:ext cx="8657492" cy="4351338"/>
          </a:xfrm>
        </p:spPr>
        <p:txBody>
          <a:bodyPr>
            <a:normAutofit lnSpcReduction="10000"/>
          </a:bodyPr>
          <a:lstStyle/>
          <a:p>
            <a:pPr marL="0" indent="0">
              <a:buNone/>
            </a:pPr>
            <a:r>
              <a:rPr lang="cs-CZ" dirty="0"/>
              <a:t>Vítěz ceny Magnesia Litera 2024 v kategorii Litera za knihu pro děti a mládež</a:t>
            </a:r>
          </a:p>
          <a:p>
            <a:pPr marL="0" indent="0">
              <a:buNone/>
            </a:pPr>
            <a:endParaRPr lang="cs-CZ" dirty="0"/>
          </a:p>
          <a:p>
            <a:pPr marL="0" indent="0">
              <a:buNone/>
            </a:pPr>
            <a:r>
              <a:rPr lang="cs-CZ" dirty="0"/>
              <a:t>Jsou důvtipné, inteligentní, komunikují a propojují se spolu na obrovské vzdálenosti, rozkládají i stavějí, mizí a zase se objevují, přizpůsobují se a proměňují, přežívají bez ničeho, nepříteli se brání </a:t>
            </a:r>
            <a:r>
              <a:rPr lang="cs-CZ" dirty="0" err="1"/>
              <a:t>mírumilovnými</a:t>
            </a:r>
            <a:r>
              <a:rPr lang="cs-CZ" dirty="0"/>
              <a:t> způsoby, léčí sebe i druhé, jsou krásné, rozmanité a tajuplné (jak málo o nich víme!). Houby! V tomto zpravodajství ze světa hub se dozvíte vše, o čem jste ani nesnili, a zjistíte, že my lidé jsme zralí na zásadní proměnu. Vezměme si příklad z hub!</a:t>
            </a:r>
          </a:p>
        </p:txBody>
      </p:sp>
      <p:pic>
        <p:nvPicPr>
          <p:cNvPr id="8194" name="Picture 2" descr="Myko. Kompletní zpravodaj ze světa hub - Jiří Dvořák | Knihy Dobrovský">
            <a:extLst>
              <a:ext uri="{FF2B5EF4-FFF2-40B4-BE49-F238E27FC236}">
                <a16:creationId xmlns:a16="http://schemas.microsoft.com/office/drawing/2014/main" id="{F442A1DD-9DAD-4A13-83A0-069C160969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72725" y="0"/>
            <a:ext cx="1819275" cy="2505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81950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Frank Herbert – </a:t>
            </a:r>
            <a:r>
              <a:rPr lang="cs-CZ" b="1" dirty="0"/>
              <a:t>Duna</a:t>
            </a:r>
            <a:endParaRPr lang="cs-CZ" dirty="0"/>
          </a:p>
        </p:txBody>
      </p:sp>
      <p:sp>
        <p:nvSpPr>
          <p:cNvPr id="3" name="Zástupný symbol pro obsah 2"/>
          <p:cNvSpPr>
            <a:spLocks noGrp="1"/>
          </p:cNvSpPr>
          <p:nvPr>
            <p:ph idx="1"/>
          </p:nvPr>
        </p:nvSpPr>
        <p:spPr>
          <a:xfrm>
            <a:off x="838200" y="1825625"/>
            <a:ext cx="8806962" cy="4351338"/>
          </a:xfrm>
        </p:spPr>
        <p:txBody>
          <a:bodyPr>
            <a:normAutofit fontScale="92500" lnSpcReduction="10000"/>
          </a:bodyPr>
          <a:lstStyle/>
          <a:p>
            <a:pPr marL="0" indent="0">
              <a:buNone/>
            </a:pPr>
            <a:r>
              <a:rPr lang="cs-CZ" dirty="0"/>
              <a:t>První kniha z cyklu kronik o planetě Duna, fenomenálního díla světové sci-fi. První díl šestidílného sci-fi románu vypráví o pouštní planetě </a:t>
            </a:r>
            <a:r>
              <a:rPr lang="cs-CZ" dirty="0" err="1"/>
              <a:t>Arrakis</a:t>
            </a:r>
            <a:r>
              <a:rPr lang="cs-CZ" dirty="0"/>
              <a:t> s naprostým nedostatkem vody a jediným známým nalezištěm zvláštního koření, které má moc prodloužit lidský život a které poskytuje člověku mimořádné psychické schopnosti. Román vyšel poprvé v roce 1966, získal několik literárních cen (např. Nebula) a měl u čtenářů omračující ohlas. Podle románu vznikl o dvě desetiletí později i film, který natočil známý režisér David Lynch. Frank Herbert svůj úspěch rozvinul v pěti pokračováních zachycujících následné osudy planety </a:t>
            </a:r>
            <a:r>
              <a:rPr lang="cs-CZ" dirty="0" err="1"/>
              <a:t>Arrakis</a:t>
            </a:r>
            <a:r>
              <a:rPr lang="cs-CZ" dirty="0"/>
              <a:t> a boje o její ovládnutí. Šestisvazková sága Duna amerického spisovatele Franka Herberta patří do zlatého fondu světového science fiction.</a:t>
            </a:r>
          </a:p>
        </p:txBody>
      </p:sp>
      <p:pic>
        <p:nvPicPr>
          <p:cNvPr id="1026" name="Picture 2" descr="Duna - retro vydání">
            <a:extLst>
              <a:ext uri="{FF2B5EF4-FFF2-40B4-BE49-F238E27FC236}">
                <a16:creationId xmlns:a16="http://schemas.microsoft.com/office/drawing/2014/main" id="{C55E4686-509F-472F-B0B7-F14A78E731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27185" y="0"/>
            <a:ext cx="2064815" cy="33348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4713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0" i="0" dirty="0">
                <a:solidFill>
                  <a:srgbClr val="000000"/>
                </a:solidFill>
                <a:effectLst/>
              </a:rPr>
              <a:t>Alena Machoninová </a:t>
            </a:r>
            <a:r>
              <a:rPr lang="cs-CZ" dirty="0"/>
              <a:t>– </a:t>
            </a:r>
            <a:r>
              <a:rPr lang="cs-CZ" dirty="0">
                <a:solidFill>
                  <a:srgbClr val="000000"/>
                </a:solidFill>
                <a:latin typeface="+mn-lt"/>
              </a:rPr>
              <a:t>Hella</a:t>
            </a:r>
            <a:br>
              <a:rPr lang="cs-CZ" dirty="0"/>
            </a:br>
            <a:endParaRPr lang="cs-CZ" dirty="0"/>
          </a:p>
        </p:txBody>
      </p:sp>
      <p:sp>
        <p:nvSpPr>
          <p:cNvPr id="3" name="Zástupný symbol pro obsah 2"/>
          <p:cNvSpPr>
            <a:spLocks noGrp="1"/>
          </p:cNvSpPr>
          <p:nvPr>
            <p:ph idx="1"/>
          </p:nvPr>
        </p:nvSpPr>
        <p:spPr>
          <a:xfrm>
            <a:off x="838200" y="1825625"/>
            <a:ext cx="9255368" cy="4351338"/>
          </a:xfrm>
        </p:spPr>
        <p:txBody>
          <a:bodyPr>
            <a:normAutofit fontScale="77500" lnSpcReduction="20000"/>
          </a:bodyPr>
          <a:lstStyle/>
          <a:p>
            <a:pPr marL="0" indent="0">
              <a:buNone/>
            </a:pPr>
            <a:r>
              <a:rPr lang="cs-CZ" dirty="0"/>
              <a:t>Hella je literární prvotinou rusistky Aleny Machoninové. Její titul odkazuje na vlastní tematický základ prózy-eseje, a tím jsou osudy Helly, resp. Heleny </a:t>
            </a:r>
            <a:r>
              <a:rPr lang="cs-CZ" dirty="0" err="1"/>
              <a:t>Frischerové</a:t>
            </a:r>
            <a:r>
              <a:rPr lang="cs-CZ" dirty="0"/>
              <a:t> – české Židovky, která byla předobrazem postavy </a:t>
            </a:r>
            <a:r>
              <a:rPr lang="cs-CZ" dirty="0" err="1"/>
              <a:t>Ri</a:t>
            </a:r>
            <a:r>
              <a:rPr lang="cs-CZ" dirty="0"/>
              <a:t> z románu Jiřího </a:t>
            </a:r>
            <a:r>
              <a:rPr lang="cs-CZ" dirty="0" err="1"/>
              <a:t>Weila</a:t>
            </a:r>
            <a:r>
              <a:rPr lang="cs-CZ" dirty="0"/>
              <a:t> Moskva-hranice. Původně se mělo za to, že Hella byla společně se svým manželem popravena za stalinského Velkého teroru. Před několika lety se však ukázalo, že Hella strávila deset let v Gulagu na severu Ruska a po propuštění žila v Moskvě až do své smrti v roce 1984. V roce 2017 dokonce vyšly její lágrové vzpomínky v českém překladu.</a:t>
            </a:r>
          </a:p>
          <a:p>
            <a:pPr marL="0" indent="0">
              <a:buNone/>
            </a:pPr>
            <a:endParaRPr lang="cs-CZ" dirty="0"/>
          </a:p>
          <a:p>
            <a:pPr marL="0" indent="0">
              <a:buNone/>
            </a:pPr>
            <a:r>
              <a:rPr lang="cs-CZ" dirty="0"/>
              <a:t>Machoninová se snaží rekonstruovat její osudy i vnitřní život na základě všech dostupných faktů včetně </a:t>
            </a:r>
            <a:r>
              <a:rPr lang="cs-CZ" dirty="0" err="1"/>
              <a:t>Helliny</a:t>
            </a:r>
            <a:r>
              <a:rPr lang="cs-CZ" dirty="0"/>
              <a:t> korespondence. Činí tak ale svébytnou prozaickou formou, která reflektuje širší souvislosti, minulost i současnost Ruska, vztah literatury a reality, jakož i svou vlastní cestu k osobnosti Helly </a:t>
            </a:r>
            <a:r>
              <a:rPr lang="cs-CZ" dirty="0" err="1"/>
              <a:t>Frischerové</a:t>
            </a:r>
            <a:r>
              <a:rPr lang="cs-CZ" dirty="0"/>
              <a:t>. Propracovaná, umělecky pravdivá a hluboce prožitá próza je zároveň knihou o návratech, či jejich nemožnosti, o domově a nostalgii, o literatuře a překladu.</a:t>
            </a:r>
          </a:p>
        </p:txBody>
      </p:sp>
      <p:pic>
        <p:nvPicPr>
          <p:cNvPr id="2050" name="Picture 2" descr="Hella">
            <a:extLst>
              <a:ext uri="{FF2B5EF4-FFF2-40B4-BE49-F238E27FC236}">
                <a16:creationId xmlns:a16="http://schemas.microsoft.com/office/drawing/2014/main" id="{3D8E1EEB-D830-4BFC-A01C-B6E6D7759B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85734" y="1"/>
            <a:ext cx="2106265"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0447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dirty="0"/>
            </a:br>
            <a:r>
              <a:rPr lang="cs-CZ" dirty="0"/>
              <a:t>Tereza Matějčková – </a:t>
            </a:r>
            <a:r>
              <a:rPr lang="cs-CZ" b="1" dirty="0">
                <a:latin typeface="+mn-lt"/>
              </a:rPr>
              <a:t>Bůh je mrtev – nic není dovoleno</a:t>
            </a:r>
            <a:br>
              <a:rPr lang="cs-CZ" dirty="0"/>
            </a:br>
            <a:endParaRPr lang="cs-CZ" dirty="0"/>
          </a:p>
        </p:txBody>
      </p:sp>
      <p:sp>
        <p:nvSpPr>
          <p:cNvPr id="3" name="Zástupný symbol pro obsah 2"/>
          <p:cNvSpPr>
            <a:spLocks noGrp="1"/>
          </p:cNvSpPr>
          <p:nvPr>
            <p:ph idx="1"/>
          </p:nvPr>
        </p:nvSpPr>
        <p:spPr>
          <a:xfrm>
            <a:off x="838200" y="1825625"/>
            <a:ext cx="9264162" cy="4351338"/>
          </a:xfrm>
        </p:spPr>
        <p:txBody>
          <a:bodyPr>
            <a:normAutofit/>
          </a:bodyPr>
          <a:lstStyle/>
          <a:p>
            <a:pPr marL="0" indent="0">
              <a:buNone/>
            </a:pPr>
            <a:r>
              <a:rPr lang="cs-CZ" dirty="0"/>
              <a:t>Co je to rodina? Co svoboda? Existují opravdu jen dvě pohlaví? A proč jsme všichni tak unaveni? V knize Bůh je mrtev, nic není dovoleno, jež zahrnuje eseje psané v letech 2022 a 2023 pro Týdeník Echo, se filozofka Tereza Matějčková zabývá aktuálními otázkami z hlediska filozofie, občas i v dialogu s výraznými mysliteli současnosti.</a:t>
            </a:r>
          </a:p>
        </p:txBody>
      </p:sp>
      <p:pic>
        <p:nvPicPr>
          <p:cNvPr id="3074" name="Picture 2" descr="Bůh je mrtev, nic není dovoleno">
            <a:extLst>
              <a:ext uri="{FF2B5EF4-FFF2-40B4-BE49-F238E27FC236}">
                <a16:creationId xmlns:a16="http://schemas.microsoft.com/office/drawing/2014/main" id="{6BA97AFC-03DB-4131-96DC-AC73974CF8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03350" y="1"/>
            <a:ext cx="1988649" cy="28238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88558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dirty="0"/>
            </a:br>
            <a:r>
              <a:rPr lang="cs-CZ" dirty="0"/>
              <a:t>Václav Havel – </a:t>
            </a:r>
            <a:r>
              <a:rPr lang="cs-CZ" b="1" dirty="0"/>
              <a:t>Hry</a:t>
            </a:r>
            <a:br>
              <a:rPr lang="cs-CZ" b="1" dirty="0"/>
            </a:br>
            <a:br>
              <a:rPr lang="cs-CZ" b="1" dirty="0"/>
            </a:br>
            <a:endParaRPr lang="cs-CZ" b="1" dirty="0"/>
          </a:p>
        </p:txBody>
      </p:sp>
      <p:sp>
        <p:nvSpPr>
          <p:cNvPr id="3" name="Zástupný symbol pro obsah 2"/>
          <p:cNvSpPr>
            <a:spLocks noGrp="1"/>
          </p:cNvSpPr>
          <p:nvPr>
            <p:ph idx="1"/>
          </p:nvPr>
        </p:nvSpPr>
        <p:spPr>
          <a:xfrm>
            <a:off x="838200" y="1825625"/>
            <a:ext cx="8780585" cy="4351338"/>
          </a:xfrm>
        </p:spPr>
        <p:txBody>
          <a:bodyPr>
            <a:normAutofit/>
          </a:bodyPr>
          <a:lstStyle/>
          <a:p>
            <a:pPr marL="0" indent="0">
              <a:buNone/>
            </a:pPr>
            <a:r>
              <a:rPr lang="cs-CZ" dirty="0"/>
              <a:t>Reprezentativní soubor her Václava Havla (1936–2011) zastupuje v České knižnici nejen disidentskou tvorbu coby platformu pro vytyčování závažných společenských a politických otázek současnosti i budoucnosti. Zvolená koncepce svazku představuje Havlovu tvorbu v jejích čtenářsky i divácky oblíbených, dnes už klasických dílech, proslulých úspěšnými jevištními realizacemi na domácích i zahraničních scénách. Z autorova raného tvůrčího období přináší Zahradní slavnost, Vyrozumění a Ztíženou možnost soustředění, následují hry z doby disentu Žebrácká opera, Audience, Vernisáž, Largo </a:t>
            </a:r>
            <a:r>
              <a:rPr lang="cs-CZ" dirty="0" err="1"/>
              <a:t>desolato</a:t>
            </a:r>
            <a:r>
              <a:rPr lang="cs-CZ" dirty="0"/>
              <a:t> a Pokoušení.</a:t>
            </a:r>
          </a:p>
        </p:txBody>
      </p:sp>
      <p:pic>
        <p:nvPicPr>
          <p:cNvPr id="4098" name="Picture 2" descr="Hry">
            <a:extLst>
              <a:ext uri="{FF2B5EF4-FFF2-40B4-BE49-F238E27FC236}">
                <a16:creationId xmlns:a16="http://schemas.microsoft.com/office/drawing/2014/main" id="{F9325FA0-B29B-45DF-861F-D152B6302C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10750" y="15875"/>
            <a:ext cx="2381250" cy="3619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85038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dirty="0"/>
            </a:br>
            <a:r>
              <a:rPr lang="cs-CZ" dirty="0" err="1"/>
              <a:t>Aischylos</a:t>
            </a:r>
            <a:r>
              <a:rPr lang="cs-CZ" dirty="0"/>
              <a:t> – Oresteia</a:t>
            </a:r>
            <a:br>
              <a:rPr lang="cs-CZ" dirty="0"/>
            </a:br>
            <a:endParaRPr lang="cs-CZ" dirty="0"/>
          </a:p>
        </p:txBody>
      </p:sp>
      <p:sp>
        <p:nvSpPr>
          <p:cNvPr id="3" name="Zástupný symbol pro obsah 2"/>
          <p:cNvSpPr>
            <a:spLocks noGrp="1"/>
          </p:cNvSpPr>
          <p:nvPr>
            <p:ph idx="1"/>
          </p:nvPr>
        </p:nvSpPr>
        <p:spPr>
          <a:xfrm>
            <a:off x="838200" y="1825625"/>
            <a:ext cx="9281746" cy="4351338"/>
          </a:xfrm>
        </p:spPr>
        <p:txBody>
          <a:bodyPr/>
          <a:lstStyle/>
          <a:p>
            <a:pPr marL="0" indent="0">
              <a:buNone/>
            </a:pPr>
            <a:r>
              <a:rPr lang="cs-CZ" dirty="0"/>
              <a:t>Jediná úplně dochovaná antická trilogie, její části jsou </a:t>
            </a:r>
            <a:r>
              <a:rPr lang="cs-CZ" dirty="0" err="1"/>
              <a:t>Agamemnon</a:t>
            </a:r>
            <a:r>
              <a:rPr lang="cs-CZ" dirty="0"/>
              <a:t>, </a:t>
            </a:r>
            <a:r>
              <a:rPr lang="cs-CZ" dirty="0" err="1"/>
              <a:t>Choéfory</a:t>
            </a:r>
            <a:r>
              <a:rPr lang="cs-CZ" dirty="0"/>
              <a:t>, Eumenidy. Děj začíná tím, že se král </a:t>
            </a:r>
            <a:r>
              <a:rPr lang="cs-CZ" dirty="0" err="1"/>
              <a:t>Agamemnon</a:t>
            </a:r>
            <a:r>
              <a:rPr lang="cs-CZ" dirty="0"/>
              <a:t> vrací domů z trójské války a je zabit svojí ženou </a:t>
            </a:r>
            <a:r>
              <a:rPr lang="cs-CZ" dirty="0" err="1"/>
              <a:t>Klytaimnéstrou</a:t>
            </a:r>
            <a:r>
              <a:rPr lang="cs-CZ" dirty="0"/>
              <a:t> a jejím milencem </a:t>
            </a:r>
            <a:r>
              <a:rPr lang="cs-CZ" dirty="0" err="1"/>
              <a:t>Aigisthem</a:t>
            </a:r>
            <a:r>
              <a:rPr lang="cs-CZ" dirty="0"/>
              <a:t>. Jeho syn </a:t>
            </a:r>
            <a:r>
              <a:rPr lang="cs-CZ" dirty="0" err="1"/>
              <a:t>Orestés</a:t>
            </a:r>
            <a:r>
              <a:rPr lang="cs-CZ" dirty="0"/>
              <a:t> ho na příkaz bohů pomstí (zabije vraha i svou matku). Ze svého činu zešílí a hledá ochranu u bohů, ti však vkládají jeho osud do rukou athénské rady starších. Autor zde vyjadřuje myšlenku, že lidé mohou být souzeni pouze lidmi. Dílo je z roku 458 př. n. l.</a:t>
            </a:r>
          </a:p>
        </p:txBody>
      </p:sp>
      <p:pic>
        <p:nvPicPr>
          <p:cNvPr id="5126" name="Picture 6" descr="Oresteia - Kniha - Hlavní obrázek">
            <a:extLst>
              <a:ext uri="{FF2B5EF4-FFF2-40B4-BE49-F238E27FC236}">
                <a16:creationId xmlns:a16="http://schemas.microsoft.com/office/drawing/2014/main" id="{8D542C32-6CAB-4635-BEE1-B82FF059D5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73056" y="0"/>
            <a:ext cx="2218944" cy="30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17668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dirty="0"/>
            </a:br>
            <a:r>
              <a:rPr lang="cs-CZ" dirty="0"/>
              <a:t>Noemi Cupalová – </a:t>
            </a:r>
            <a:r>
              <a:rPr lang="cs-CZ" b="1" dirty="0"/>
              <a:t>Blbá Vendula</a:t>
            </a:r>
            <a:r>
              <a:rPr lang="cs-CZ" dirty="0"/>
              <a:t> </a:t>
            </a:r>
            <a:br>
              <a:rPr lang="cs-CZ" dirty="0"/>
            </a:br>
            <a:endParaRPr lang="cs-CZ" dirty="0"/>
          </a:p>
        </p:txBody>
      </p:sp>
      <p:sp>
        <p:nvSpPr>
          <p:cNvPr id="3" name="Zástupný symbol pro obsah 2"/>
          <p:cNvSpPr>
            <a:spLocks noGrp="1"/>
          </p:cNvSpPr>
          <p:nvPr>
            <p:ph idx="1"/>
          </p:nvPr>
        </p:nvSpPr>
        <p:spPr>
          <a:xfrm>
            <a:off x="838200" y="1825625"/>
            <a:ext cx="8972550" cy="4351338"/>
          </a:xfrm>
        </p:spPr>
        <p:txBody>
          <a:bodyPr>
            <a:normAutofit lnSpcReduction="10000"/>
          </a:bodyPr>
          <a:lstStyle/>
          <a:p>
            <a:pPr marL="0" indent="0">
              <a:buNone/>
            </a:pPr>
            <a:r>
              <a:rPr lang="cs-CZ" dirty="0"/>
              <a:t>Nikdo už neví, jestli to začalo protivnou Vendulou, nebo nepřátelskými spolužáky. Jisté je, že kamarádství s neřádem, drobným stvořením zrozeným z odpadkového koše, celou věc jenom zhoršilo. Neřádova přítomnost totiž Vendule dodává sebejistotu k nevybíravému odrážení drobných křivd. Co na to okolí? Rodiče mohou trestat, učitelé ponižovat a spolužáci trápit. Může se ale také najít někdo, kdo Vendulu zkusí pochopit.</a:t>
            </a:r>
          </a:p>
          <a:p>
            <a:pPr marL="0" indent="0">
              <a:buNone/>
            </a:pPr>
            <a:r>
              <a:rPr lang="cs-CZ" dirty="0"/>
              <a:t>Neřád s Vendulou zůstává v obou barevně odlišených variantách příběhu, jen v jedné se mu ale dokáže Vendula vzepřít, vztahy s okolím urovnat, najít nové přátele a spolu s nimi i chuť chovat se jinak.</a:t>
            </a:r>
          </a:p>
        </p:txBody>
      </p:sp>
      <p:pic>
        <p:nvPicPr>
          <p:cNvPr id="6146" name="Picture 2" descr="Blbá Vendula">
            <a:extLst>
              <a:ext uri="{FF2B5EF4-FFF2-40B4-BE49-F238E27FC236}">
                <a16:creationId xmlns:a16="http://schemas.microsoft.com/office/drawing/2014/main" id="{AB69A30B-50A8-4360-8756-33542F1428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10750" y="0"/>
            <a:ext cx="2381250" cy="2457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75303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dirty="0"/>
            </a:br>
            <a:r>
              <a:rPr lang="cs-CZ" dirty="0" err="1"/>
              <a:t>Dacre</a:t>
            </a:r>
            <a:r>
              <a:rPr lang="cs-CZ" dirty="0"/>
              <a:t> </a:t>
            </a:r>
            <a:r>
              <a:rPr lang="cs-CZ" dirty="0" err="1"/>
              <a:t>Stoker</a:t>
            </a:r>
            <a:r>
              <a:rPr lang="cs-CZ" dirty="0"/>
              <a:t> – </a:t>
            </a:r>
            <a:r>
              <a:rPr lang="cs-CZ" b="1" dirty="0" err="1"/>
              <a:t>Dracul</a:t>
            </a:r>
            <a:br>
              <a:rPr lang="cs-CZ" b="1" dirty="0"/>
            </a:br>
            <a:endParaRPr lang="cs-CZ" b="1" dirty="0"/>
          </a:p>
        </p:txBody>
      </p:sp>
      <p:sp>
        <p:nvSpPr>
          <p:cNvPr id="3" name="Zástupný symbol pro obsah 2"/>
          <p:cNvSpPr>
            <a:spLocks noGrp="1"/>
          </p:cNvSpPr>
          <p:nvPr>
            <p:ph idx="1"/>
          </p:nvPr>
        </p:nvSpPr>
        <p:spPr>
          <a:xfrm>
            <a:off x="838200" y="1825625"/>
            <a:ext cx="8877300" cy="4351338"/>
          </a:xfrm>
        </p:spPr>
        <p:txBody>
          <a:bodyPr>
            <a:normAutofit fontScale="85000" lnSpcReduction="20000"/>
          </a:bodyPr>
          <a:lstStyle/>
          <a:p>
            <a:pPr marL="0" indent="0">
              <a:buNone/>
            </a:pPr>
            <a:r>
              <a:rPr lang="cs-CZ" dirty="0"/>
              <a:t>Román </a:t>
            </a:r>
            <a:r>
              <a:rPr lang="cs-CZ" dirty="0" err="1"/>
              <a:t>Dracul</a:t>
            </a:r>
            <a:r>
              <a:rPr lang="cs-CZ" dirty="0"/>
              <a:t> je inspirovaný deníkovými záznamy autora jednoho z nejslavnějších hororů, jehož lze označit za zakladatele žánru. Píše se rok 1868 a jednadvacetiletý Bram </a:t>
            </a:r>
            <a:r>
              <a:rPr lang="cs-CZ" dirty="0" err="1"/>
              <a:t>Stoker</a:t>
            </a:r>
            <a:r>
              <a:rPr lang="cs-CZ" dirty="0"/>
              <a:t> se zabarikáduje v místnosti ve věži opuštěného kláštera. Je vyzbrojený zrcátky, krucifixy, svěcenou vodou, košíkem bílých růží a revolverem. Jedinou útěchou mu je láhev slivovice. Vroucně se modlí, aby přežil tuto noc.</a:t>
            </a:r>
          </a:p>
          <a:p>
            <a:pPr marL="0" indent="0">
              <a:buNone/>
            </a:pPr>
            <a:r>
              <a:rPr lang="cs-CZ" dirty="0"/>
              <a:t>Času není nazbyt a on narychlo sepisuje znepokojivé události, které ho sem přivedly. Vypráví děsivý příběh o dětství v Dublinu, častých nemocech, záhadné chůvě, o lidech, kteří údajně zemřeli, a přesto žijí, o pověrách, z nichž se náhle stala realita. Neboť za zamčenými dveřmi čeká nelidská noční můra, s níž, jak doufal, skoncoval před lety…</a:t>
            </a:r>
          </a:p>
          <a:p>
            <a:pPr marL="0" indent="0">
              <a:buNone/>
            </a:pPr>
            <a:r>
              <a:rPr lang="cs-CZ" dirty="0"/>
              <a:t>Po téměř sto padesáti letech od vydání Draculy se </a:t>
            </a:r>
            <a:r>
              <a:rPr lang="cs-CZ" dirty="0" err="1"/>
              <a:t>Dacre</a:t>
            </a:r>
            <a:r>
              <a:rPr lang="cs-CZ" dirty="0"/>
              <a:t> </a:t>
            </a:r>
            <a:r>
              <a:rPr lang="cs-CZ" dirty="0" err="1"/>
              <a:t>Stoker</a:t>
            </a:r>
            <a:r>
              <a:rPr lang="cs-CZ" dirty="0"/>
              <a:t>, praprasynovec Brama </a:t>
            </a:r>
            <a:r>
              <a:rPr lang="cs-CZ" dirty="0" err="1"/>
              <a:t>Stokera</a:t>
            </a:r>
            <a:r>
              <a:rPr lang="cs-CZ" dirty="0"/>
              <a:t>, vrací k původním deníkovým záznamům svého slavného předka a k záhadám a nezodpovězeným otázkám doprovázejícím toto výjimečné literární dílo. </a:t>
            </a:r>
          </a:p>
        </p:txBody>
      </p:sp>
      <p:pic>
        <p:nvPicPr>
          <p:cNvPr id="7170" name="Picture 2" descr="Dracul">
            <a:extLst>
              <a:ext uri="{FF2B5EF4-FFF2-40B4-BE49-F238E27FC236}">
                <a16:creationId xmlns:a16="http://schemas.microsoft.com/office/drawing/2014/main" id="{7529B578-0546-42AB-921E-9B453D5AC71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24142" y="0"/>
            <a:ext cx="2267857"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23544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dirty="0"/>
            </a:br>
            <a:r>
              <a:rPr lang="cs-CZ" dirty="0" err="1"/>
              <a:t>Jeff</a:t>
            </a:r>
            <a:r>
              <a:rPr lang="cs-CZ" dirty="0"/>
              <a:t> </a:t>
            </a:r>
            <a:r>
              <a:rPr lang="cs-CZ" dirty="0" err="1"/>
              <a:t>Lemire</a:t>
            </a:r>
            <a:r>
              <a:rPr lang="cs-CZ" dirty="0"/>
              <a:t> – </a:t>
            </a:r>
            <a:r>
              <a:rPr lang="cs-CZ" b="1" dirty="0"/>
              <a:t>Potápěč</a:t>
            </a:r>
            <a:br>
              <a:rPr lang="cs-CZ" b="1" dirty="0"/>
            </a:br>
            <a:endParaRPr lang="cs-CZ" b="1" dirty="0"/>
          </a:p>
        </p:txBody>
      </p:sp>
      <p:sp>
        <p:nvSpPr>
          <p:cNvPr id="3" name="Zástupný symbol pro obsah 2"/>
          <p:cNvSpPr>
            <a:spLocks noGrp="1"/>
          </p:cNvSpPr>
          <p:nvPr>
            <p:ph idx="1"/>
          </p:nvPr>
        </p:nvSpPr>
        <p:spPr>
          <a:xfrm>
            <a:off x="838200" y="1825625"/>
            <a:ext cx="8877300" cy="4351338"/>
          </a:xfrm>
        </p:spPr>
        <p:txBody>
          <a:bodyPr>
            <a:normAutofit fontScale="92500" lnSpcReduction="10000"/>
          </a:bodyPr>
          <a:lstStyle/>
          <a:p>
            <a:pPr marL="0" indent="0">
              <a:buNone/>
            </a:pPr>
            <a:r>
              <a:rPr lang="cs-CZ" dirty="0"/>
              <a:t>Potápěč Jack je zvyklý na práci pod tlakem, sváří podmořské konstrukce a užívá si přitom samotu pod hladinou. S tlakem nadcházejícího rodičovství se tak dobře vypořádat neumí. Když se mu při jednom z ponorů zjeví nadpřirozený úkaz související s jeho otcem, začíná se mu vybavovat traumatické dětství a minulost čím dál víc splývá s přítomností. Dokáže se Jack vrátit ke své rodině, nebo se utopí v oceánu vzpomínek? Podobně jako v sáze Essex </a:t>
            </a:r>
            <a:r>
              <a:rPr lang="cs-CZ" dirty="0" err="1"/>
              <a:t>County</a:t>
            </a:r>
            <a:r>
              <a:rPr lang="cs-CZ" dirty="0"/>
              <a:t> vypráví </a:t>
            </a:r>
            <a:r>
              <a:rPr lang="cs-CZ" dirty="0" err="1"/>
              <a:t>Jeff</a:t>
            </a:r>
            <a:r>
              <a:rPr lang="cs-CZ" dirty="0"/>
              <a:t> </a:t>
            </a:r>
            <a:r>
              <a:rPr lang="cs-CZ" dirty="0" err="1"/>
              <a:t>Lemire</a:t>
            </a:r>
            <a:r>
              <a:rPr lang="cs-CZ" dirty="0"/>
              <a:t> osudový příběh o otcích a synech, o paměti a realitě. Tentokrát však rodinné drama propojuje s tradicí amerických mysteriózních seriálů ve stylu Zóny soumraku nebo Městečka </a:t>
            </a:r>
            <a:r>
              <a:rPr lang="cs-CZ" dirty="0" err="1"/>
              <a:t>Twin</a:t>
            </a:r>
            <a:r>
              <a:rPr lang="cs-CZ" dirty="0"/>
              <a:t> </a:t>
            </a:r>
            <a:r>
              <a:rPr lang="cs-CZ" dirty="0" err="1"/>
              <a:t>Peaks</a:t>
            </a:r>
            <a:r>
              <a:rPr lang="cs-CZ" dirty="0"/>
              <a:t>. Také proto si Potápěč vysloužil pověst jednoho z nejlepších komiksů uplynulé dekády</a:t>
            </a:r>
          </a:p>
        </p:txBody>
      </p:sp>
      <p:pic>
        <p:nvPicPr>
          <p:cNvPr id="8194" name="Picture 2" descr="Potápěč">
            <a:extLst>
              <a:ext uri="{FF2B5EF4-FFF2-40B4-BE49-F238E27FC236}">
                <a16:creationId xmlns:a16="http://schemas.microsoft.com/office/drawing/2014/main" id="{5F8F5A30-ABE2-44A1-AF28-80377432F6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86682" y="0"/>
            <a:ext cx="2205318" cy="34491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35280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3F00E0-CE10-B949-A886-9402B15A44FD}"/>
              </a:ext>
            </a:extLst>
          </p:cNvPr>
          <p:cNvSpPr>
            <a:spLocks noGrp="1"/>
          </p:cNvSpPr>
          <p:nvPr>
            <p:ph type="ctrTitle"/>
          </p:nvPr>
        </p:nvSpPr>
        <p:spPr/>
        <p:txBody>
          <a:bodyPr/>
          <a:lstStyle/>
          <a:p>
            <a:endParaRPr lang="cs-CZ" dirty="0"/>
          </a:p>
        </p:txBody>
      </p:sp>
      <p:sp>
        <p:nvSpPr>
          <p:cNvPr id="3" name="Podnadpis 2">
            <a:extLst>
              <a:ext uri="{FF2B5EF4-FFF2-40B4-BE49-F238E27FC236}">
                <a16:creationId xmlns:a16="http://schemas.microsoft.com/office/drawing/2014/main" id="{75650000-B95C-3847-A49D-62896EE18A43}"/>
              </a:ext>
            </a:extLst>
          </p:cNvPr>
          <p:cNvSpPr>
            <a:spLocks noGrp="1"/>
          </p:cNvSpPr>
          <p:nvPr>
            <p:ph type="subTitle" idx="1"/>
          </p:nvPr>
        </p:nvSpPr>
        <p:spPr>
          <a:xfrm>
            <a:off x="1524000" y="3602037"/>
            <a:ext cx="9144000" cy="1653841"/>
          </a:xfrm>
        </p:spPr>
        <p:txBody>
          <a:bodyPr/>
          <a:lstStyle/>
          <a:p>
            <a:r>
              <a:rPr lang="cs-CZ" dirty="0"/>
              <a:t>ŠKOLNÍ KNIHOVNA</a:t>
            </a:r>
          </a:p>
        </p:txBody>
      </p:sp>
      <p:pic>
        <p:nvPicPr>
          <p:cNvPr id="1026" name="Picture 2">
            <a:extLst>
              <a:ext uri="{FF2B5EF4-FFF2-40B4-BE49-F238E27FC236}">
                <a16:creationId xmlns:a16="http://schemas.microsoft.com/office/drawing/2014/main" id="{ED7AF50F-4AC0-5946-9F13-A7201123D7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9435" y="424451"/>
            <a:ext cx="2185684" cy="93970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A0A866D2-086B-AC48-8A5F-905B0A3A28F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10463" y="424451"/>
            <a:ext cx="975474" cy="975474"/>
          </a:xfrm>
          <a:prstGeom prst="rect">
            <a:avLst/>
          </a:prstGeom>
          <a:noFill/>
          <a:extLst>
            <a:ext uri="{909E8E84-426E-40DD-AFC4-6F175D3DCCD1}">
              <a14:hiddenFill xmlns:a14="http://schemas.microsoft.com/office/drawing/2010/main">
                <a:solidFill>
                  <a:srgbClr val="FFFFFF"/>
                </a:solidFill>
              </a14:hiddenFill>
            </a:ext>
          </a:extLst>
        </p:spPr>
      </p:pic>
      <p:sp>
        <p:nvSpPr>
          <p:cNvPr id="4" name="TextovéPole 3">
            <a:extLst>
              <a:ext uri="{FF2B5EF4-FFF2-40B4-BE49-F238E27FC236}">
                <a16:creationId xmlns:a16="http://schemas.microsoft.com/office/drawing/2014/main" id="{34D4929A-B39B-144E-9923-97272A1437D3}"/>
              </a:ext>
            </a:extLst>
          </p:cNvPr>
          <p:cNvSpPr txBox="1"/>
          <p:nvPr/>
        </p:nvSpPr>
        <p:spPr>
          <a:xfrm>
            <a:off x="4149378" y="660956"/>
            <a:ext cx="3724096" cy="369332"/>
          </a:xfrm>
          <a:prstGeom prst="rect">
            <a:avLst/>
          </a:prstGeom>
          <a:noFill/>
        </p:spPr>
        <p:txBody>
          <a:bodyPr wrap="none" rtlCol="0">
            <a:spAutoFit/>
          </a:bodyPr>
          <a:lstStyle/>
          <a:p>
            <a:r>
              <a:rPr lang="cs-CZ" dirty="0"/>
              <a:t>Gymnázium, Praha 9, Litoměřická 726</a:t>
            </a:r>
          </a:p>
        </p:txBody>
      </p:sp>
      <p:sp>
        <p:nvSpPr>
          <p:cNvPr id="7" name="TextovéPole 6"/>
          <p:cNvSpPr txBox="1"/>
          <p:nvPr/>
        </p:nvSpPr>
        <p:spPr>
          <a:xfrm>
            <a:off x="4103659" y="1354206"/>
            <a:ext cx="4046810" cy="369332"/>
          </a:xfrm>
          <a:prstGeom prst="rect">
            <a:avLst/>
          </a:prstGeom>
          <a:noFill/>
        </p:spPr>
        <p:txBody>
          <a:bodyPr wrap="square" rtlCol="0">
            <a:spAutoFit/>
          </a:bodyPr>
          <a:lstStyle/>
          <a:p>
            <a:pPr algn="ctr"/>
            <a:r>
              <a:rPr lang="cs-CZ" dirty="0"/>
              <a:t>OTEVÍRACÍ DOBA</a:t>
            </a:r>
          </a:p>
        </p:txBody>
      </p:sp>
      <p:graphicFrame>
        <p:nvGraphicFramePr>
          <p:cNvPr id="8" name="Tabulka 7"/>
          <p:cNvGraphicFramePr>
            <a:graphicFrameLocks noGrp="1"/>
          </p:cNvGraphicFramePr>
          <p:nvPr>
            <p:extLst>
              <p:ext uri="{D42A27DB-BD31-4B8C-83A1-F6EECF244321}">
                <p14:modId xmlns:p14="http://schemas.microsoft.com/office/powerpoint/2010/main" val="3277879271"/>
              </p:ext>
            </p:extLst>
          </p:nvPr>
        </p:nvGraphicFramePr>
        <p:xfrm>
          <a:off x="2057401" y="2062066"/>
          <a:ext cx="8453061" cy="4237389"/>
        </p:xfrm>
        <a:graphic>
          <a:graphicData uri="http://schemas.openxmlformats.org/drawingml/2006/table">
            <a:tbl>
              <a:tblPr firstRow="1" firstCol="1" bandRow="1">
                <a:tableStyleId>{5C22544A-7EE6-4342-B048-85BDC9FD1C3A}</a:tableStyleId>
              </a:tblPr>
              <a:tblGrid>
                <a:gridCol w="789151">
                  <a:extLst>
                    <a:ext uri="{9D8B030D-6E8A-4147-A177-3AD203B41FA5}">
                      <a16:colId xmlns:a16="http://schemas.microsoft.com/office/drawing/2014/main" val="2680595012"/>
                    </a:ext>
                  </a:extLst>
                </a:gridCol>
                <a:gridCol w="3831955">
                  <a:extLst>
                    <a:ext uri="{9D8B030D-6E8A-4147-A177-3AD203B41FA5}">
                      <a16:colId xmlns:a16="http://schemas.microsoft.com/office/drawing/2014/main" val="2076068634"/>
                    </a:ext>
                  </a:extLst>
                </a:gridCol>
                <a:gridCol w="3831955">
                  <a:extLst>
                    <a:ext uri="{9D8B030D-6E8A-4147-A177-3AD203B41FA5}">
                      <a16:colId xmlns:a16="http://schemas.microsoft.com/office/drawing/2014/main" val="438210165"/>
                    </a:ext>
                  </a:extLst>
                </a:gridCol>
              </a:tblGrid>
              <a:tr h="668903">
                <a:tc>
                  <a:txBody>
                    <a:bodyPr/>
                    <a:lstStyle/>
                    <a:p>
                      <a:pPr algn="ctr">
                        <a:lnSpc>
                          <a:spcPct val="107000"/>
                        </a:lnSpc>
                        <a:spcAft>
                          <a:spcPts val="0"/>
                        </a:spcAft>
                      </a:pPr>
                      <a:r>
                        <a:rPr lang="cs-CZ" sz="2800" dirty="0">
                          <a:effectLst/>
                        </a:rPr>
                        <a:t> </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2800" dirty="0">
                          <a:effectLst/>
                        </a:rPr>
                        <a:t>DOPOLEDNE</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2800" dirty="0">
                          <a:effectLst/>
                        </a:rPr>
                        <a:t>ODPOLEDNE</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3431892"/>
                  </a:ext>
                </a:extLst>
              </a:tr>
              <a:tr h="668903">
                <a:tc>
                  <a:txBody>
                    <a:bodyPr/>
                    <a:lstStyle/>
                    <a:p>
                      <a:pPr algn="ctr">
                        <a:lnSpc>
                          <a:spcPct val="107000"/>
                        </a:lnSpc>
                        <a:spcAft>
                          <a:spcPts val="0"/>
                        </a:spcAft>
                      </a:pPr>
                      <a:r>
                        <a:rPr lang="cs-CZ" sz="2800" dirty="0">
                          <a:effectLst/>
                        </a:rPr>
                        <a:t>PO</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2800" dirty="0">
                          <a:effectLst/>
                        </a:rPr>
                        <a:t>9:40 – 10:00</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2800" dirty="0">
                          <a:effectLst/>
                        </a:rPr>
                        <a:t>13:50 – 14:25</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80907631"/>
                  </a:ext>
                </a:extLst>
              </a:tr>
              <a:tr h="668903">
                <a:tc>
                  <a:txBody>
                    <a:bodyPr/>
                    <a:lstStyle/>
                    <a:p>
                      <a:pPr algn="ctr">
                        <a:lnSpc>
                          <a:spcPct val="107000"/>
                        </a:lnSpc>
                        <a:spcAft>
                          <a:spcPts val="0"/>
                        </a:spcAft>
                      </a:pPr>
                      <a:r>
                        <a:rPr lang="cs-CZ" sz="2800" dirty="0">
                          <a:effectLst/>
                        </a:rPr>
                        <a:t>ÚT</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2800" dirty="0">
                          <a:effectLst/>
                        </a:rPr>
                        <a:t>9:40 – 10:00</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2800" dirty="0">
                          <a:effectLst/>
                        </a:rPr>
                        <a:t>12:00 – 12:45</a:t>
                      </a:r>
                    </a:p>
                    <a:p>
                      <a:pPr algn="ctr">
                        <a:lnSpc>
                          <a:spcPct val="107000"/>
                        </a:lnSpc>
                        <a:spcAft>
                          <a:spcPts val="0"/>
                        </a:spcAft>
                      </a:pPr>
                      <a:r>
                        <a:rPr lang="cs-CZ" sz="2800" dirty="0">
                          <a:effectLst/>
                          <a:latin typeface="Calibri" panose="020F0502020204030204" pitchFamily="34" charset="0"/>
                          <a:ea typeface="Calibri" panose="020F0502020204030204" pitchFamily="34" charset="0"/>
                          <a:cs typeface="Times New Roman" panose="02020603050405020304" pitchFamily="18" charset="0"/>
                        </a:rPr>
                        <a:t>14:00 – 15:00</a:t>
                      </a:r>
                    </a:p>
                  </a:txBody>
                  <a:tcPr marL="68580" marR="68580" marT="0" marB="0"/>
                </a:tc>
                <a:extLst>
                  <a:ext uri="{0D108BD9-81ED-4DB2-BD59-A6C34878D82A}">
                    <a16:rowId xmlns:a16="http://schemas.microsoft.com/office/drawing/2014/main" val="2733035384"/>
                  </a:ext>
                </a:extLst>
              </a:tr>
              <a:tr h="668903">
                <a:tc>
                  <a:txBody>
                    <a:bodyPr/>
                    <a:lstStyle/>
                    <a:p>
                      <a:pPr algn="ctr">
                        <a:lnSpc>
                          <a:spcPct val="107000"/>
                        </a:lnSpc>
                        <a:spcAft>
                          <a:spcPts val="0"/>
                        </a:spcAft>
                      </a:pPr>
                      <a:r>
                        <a:rPr lang="cs-CZ" sz="2800" dirty="0">
                          <a:effectLst/>
                        </a:rPr>
                        <a:t>ST</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2800" dirty="0">
                          <a:effectLst/>
                        </a:rPr>
                        <a:t>9:40 – 10:00</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2800" dirty="0">
                          <a:effectLst/>
                        </a:rPr>
                        <a:t>13:50 – 15:00</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54106483"/>
                  </a:ext>
                </a:extLst>
              </a:tr>
              <a:tr h="668903">
                <a:tc>
                  <a:txBody>
                    <a:bodyPr/>
                    <a:lstStyle/>
                    <a:p>
                      <a:pPr algn="ctr">
                        <a:lnSpc>
                          <a:spcPct val="107000"/>
                        </a:lnSpc>
                        <a:spcAft>
                          <a:spcPts val="0"/>
                        </a:spcAft>
                      </a:pPr>
                      <a:r>
                        <a:rPr lang="cs-CZ" sz="2800" dirty="0">
                          <a:effectLst/>
                        </a:rPr>
                        <a:t>ČT</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2800" dirty="0">
                          <a:effectLst/>
                        </a:rPr>
                        <a:t>9:40 – 10:00</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2800" dirty="0">
                          <a:effectLst/>
                        </a:rPr>
                        <a:t>13:00 – 14:00</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81375280"/>
                  </a:ext>
                </a:extLst>
              </a:tr>
              <a:tr h="668903">
                <a:tc>
                  <a:txBody>
                    <a:bodyPr/>
                    <a:lstStyle/>
                    <a:p>
                      <a:pPr algn="ctr">
                        <a:lnSpc>
                          <a:spcPct val="107000"/>
                        </a:lnSpc>
                        <a:spcAft>
                          <a:spcPts val="0"/>
                        </a:spcAft>
                      </a:pPr>
                      <a:r>
                        <a:rPr lang="cs-CZ" sz="2800" dirty="0">
                          <a:effectLst/>
                        </a:rPr>
                        <a:t>PÁ</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2800" dirty="0">
                          <a:effectLst/>
                        </a:rPr>
                        <a:t>9:40 – 10:00</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2800" dirty="0">
                          <a:effectLst/>
                        </a:rPr>
                        <a:t>13:00 – 14:00</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45640450"/>
                  </a:ext>
                </a:extLst>
              </a:tr>
            </a:tbl>
          </a:graphicData>
        </a:graphic>
      </p:graphicFrame>
    </p:spTree>
    <p:extLst>
      <p:ext uri="{BB962C8B-B14F-4D97-AF65-F5344CB8AC3E}">
        <p14:creationId xmlns:p14="http://schemas.microsoft.com/office/powerpoint/2010/main" val="16207707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Zdroj </a:t>
            </a:r>
          </a:p>
        </p:txBody>
      </p:sp>
      <p:sp>
        <p:nvSpPr>
          <p:cNvPr id="3" name="Zástupný symbol pro obsah 2"/>
          <p:cNvSpPr>
            <a:spLocks noGrp="1"/>
          </p:cNvSpPr>
          <p:nvPr>
            <p:ph idx="1"/>
          </p:nvPr>
        </p:nvSpPr>
        <p:spPr/>
        <p:txBody>
          <a:bodyPr/>
          <a:lstStyle/>
          <a:p>
            <a:r>
              <a:rPr lang="cs-CZ" dirty="0"/>
              <a:t>https://www.databazeknih.cz</a:t>
            </a:r>
          </a:p>
        </p:txBody>
      </p:sp>
    </p:spTree>
    <p:extLst>
      <p:ext uri="{BB962C8B-B14F-4D97-AF65-F5344CB8AC3E}">
        <p14:creationId xmlns:p14="http://schemas.microsoft.com/office/powerpoint/2010/main" val="1702916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F9F52C-AD26-4347-97EB-0919C4CF2431}"/>
              </a:ext>
            </a:extLst>
          </p:cNvPr>
          <p:cNvSpPr>
            <a:spLocks noGrp="1"/>
          </p:cNvSpPr>
          <p:nvPr>
            <p:ph type="title"/>
          </p:nvPr>
        </p:nvSpPr>
        <p:spPr>
          <a:xfrm>
            <a:off x="838200" y="365125"/>
            <a:ext cx="10459915" cy="1325563"/>
          </a:xfrm>
        </p:spPr>
        <p:txBody>
          <a:bodyPr>
            <a:normAutofit/>
          </a:bodyPr>
          <a:lstStyle/>
          <a:p>
            <a:br>
              <a:rPr lang="cs-CZ" dirty="0"/>
            </a:br>
            <a:r>
              <a:rPr lang="cs-CZ" dirty="0"/>
              <a:t>Truman Capote – </a:t>
            </a:r>
            <a:r>
              <a:rPr lang="cs-CZ" b="1" dirty="0"/>
              <a:t>Snídaně u </a:t>
            </a:r>
            <a:r>
              <a:rPr lang="cs-CZ" b="1" dirty="0" err="1"/>
              <a:t>Tiffanyho</a:t>
            </a:r>
            <a:endParaRPr lang="cs-CZ" b="1" dirty="0"/>
          </a:p>
        </p:txBody>
      </p:sp>
      <p:sp>
        <p:nvSpPr>
          <p:cNvPr id="3" name="Zástupný obsah 2">
            <a:extLst>
              <a:ext uri="{FF2B5EF4-FFF2-40B4-BE49-F238E27FC236}">
                <a16:creationId xmlns:a16="http://schemas.microsoft.com/office/drawing/2014/main" id="{8820A1F2-A94E-8847-91AE-71F7CB4ECBA5}"/>
              </a:ext>
            </a:extLst>
          </p:cNvPr>
          <p:cNvSpPr>
            <a:spLocks noGrp="1"/>
          </p:cNvSpPr>
          <p:nvPr>
            <p:ph idx="1"/>
          </p:nvPr>
        </p:nvSpPr>
        <p:spPr>
          <a:xfrm>
            <a:off x="838200" y="1825625"/>
            <a:ext cx="9132277" cy="4351338"/>
          </a:xfrm>
        </p:spPr>
        <p:txBody>
          <a:bodyPr>
            <a:normAutofit/>
          </a:bodyPr>
          <a:lstStyle/>
          <a:p>
            <a:pPr marL="0" indent="0">
              <a:buNone/>
            </a:pPr>
            <a:r>
              <a:rPr lang="cs-CZ" dirty="0"/>
              <a:t>Poválečný New York je pro </a:t>
            </a:r>
            <a:r>
              <a:rPr lang="cs-CZ" dirty="0" err="1"/>
              <a:t>Holly</a:t>
            </a:r>
            <a:r>
              <a:rPr lang="cs-CZ" dirty="0"/>
              <a:t> </a:t>
            </a:r>
            <a:r>
              <a:rPr lang="cs-CZ" dirty="0" err="1"/>
              <a:t>Golightlyovou</a:t>
            </a:r>
            <a:r>
              <a:rPr lang="cs-CZ" dirty="0"/>
              <a:t> rájem i klecí zároveň. Půvabná mladá dáma žije nespoutaně a ani se od nikoho spoutat nenechá. Každý večer hýří ve společnosti a pořádá dlouhé večírky i ve svém bytě. Nic ovšem netrvá věčně a jednoho dne </a:t>
            </a:r>
            <a:r>
              <a:rPr lang="cs-CZ" dirty="0" err="1"/>
              <a:t>Holly</a:t>
            </a:r>
            <a:r>
              <a:rPr lang="cs-CZ" dirty="0"/>
              <a:t> zkrátka zmizí. Ve vzpomínkách vypravěče – jejího souseda a důvěrníka z požárního schodiště – vyvstává obraz roztomilé, až naivní kokety, ale i mladé ženy, která více než po čemkoli jiném touží po šťastném a normálním životě.</a:t>
            </a:r>
          </a:p>
        </p:txBody>
      </p:sp>
      <p:pic>
        <p:nvPicPr>
          <p:cNvPr id="2050" name="Picture 2" descr="Snídaně u Tiffanyh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10750" y="0"/>
            <a:ext cx="2381250" cy="2752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7603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1EA2F5-4EA5-8448-8310-248CAAE30E2E}"/>
              </a:ext>
            </a:extLst>
          </p:cNvPr>
          <p:cNvSpPr>
            <a:spLocks noGrp="1"/>
          </p:cNvSpPr>
          <p:nvPr>
            <p:ph type="title"/>
          </p:nvPr>
        </p:nvSpPr>
        <p:spPr>
          <a:xfrm>
            <a:off x="838200" y="595901"/>
            <a:ext cx="10515600" cy="1094787"/>
          </a:xfrm>
        </p:spPr>
        <p:txBody>
          <a:bodyPr>
            <a:normAutofit fontScale="90000"/>
          </a:bodyPr>
          <a:lstStyle/>
          <a:p>
            <a:br>
              <a:rPr lang="cs-CZ" dirty="0">
                <a:latin typeface="+mn-lt"/>
              </a:rPr>
            </a:br>
            <a:r>
              <a:rPr lang="cs-CZ" dirty="0"/>
              <a:t>A</a:t>
            </a:r>
            <a:r>
              <a:rPr lang="cs-CZ" b="0" i="0" dirty="0">
                <a:effectLst/>
              </a:rPr>
              <a:t>ndrzej </a:t>
            </a:r>
            <a:r>
              <a:rPr lang="cs-CZ" b="0" i="0" dirty="0" err="1">
                <a:effectLst/>
              </a:rPr>
              <a:t>Sapkowski</a:t>
            </a:r>
            <a:r>
              <a:rPr lang="cs-CZ" dirty="0">
                <a:latin typeface="Linux Libertine"/>
              </a:rPr>
              <a:t> </a:t>
            </a:r>
            <a:r>
              <a:rPr lang="cs-CZ" dirty="0"/>
              <a:t>– </a:t>
            </a:r>
            <a:r>
              <a:rPr lang="cs-CZ" b="1" dirty="0"/>
              <a:t>Zaklínač (komplet)</a:t>
            </a:r>
          </a:p>
        </p:txBody>
      </p:sp>
      <p:sp>
        <p:nvSpPr>
          <p:cNvPr id="3" name="Zástupný obsah 2">
            <a:extLst>
              <a:ext uri="{FF2B5EF4-FFF2-40B4-BE49-F238E27FC236}">
                <a16:creationId xmlns:a16="http://schemas.microsoft.com/office/drawing/2014/main" id="{7AD15DA2-9903-3A4F-ACD0-B2F04F0EF667}"/>
              </a:ext>
            </a:extLst>
          </p:cNvPr>
          <p:cNvSpPr>
            <a:spLocks noGrp="1"/>
          </p:cNvSpPr>
          <p:nvPr>
            <p:ph idx="1"/>
          </p:nvPr>
        </p:nvSpPr>
        <p:spPr>
          <a:xfrm>
            <a:off x="838200" y="1825625"/>
            <a:ext cx="9061938" cy="4351338"/>
          </a:xfrm>
        </p:spPr>
        <p:txBody>
          <a:bodyPr>
            <a:normAutofit fontScale="92500" lnSpcReduction="20000"/>
          </a:bodyPr>
          <a:lstStyle/>
          <a:p>
            <a:pPr marL="0" indent="0">
              <a:buNone/>
            </a:pPr>
            <a:r>
              <a:rPr lang="cs-CZ" dirty="0"/>
              <a:t>Fantasy cyklus polského spisovatele Andrzeje </a:t>
            </a:r>
            <a:r>
              <a:rPr lang="cs-CZ" dirty="0" err="1"/>
              <a:t>Sapkowského</a:t>
            </a:r>
            <a:r>
              <a:rPr lang="cs-CZ" dirty="0"/>
              <a:t>. Vznikl jako série krátkých příběhů publikovaných v polském sci-fi a fantasy časopise </a:t>
            </a:r>
            <a:r>
              <a:rPr lang="cs-CZ" dirty="0" err="1"/>
              <a:t>Fantastyka</a:t>
            </a:r>
            <a:r>
              <a:rPr lang="cs-CZ" dirty="0"/>
              <a:t>, kam byla první povídka s názvem </a:t>
            </a:r>
            <a:r>
              <a:rPr lang="cs-CZ" dirty="0" err="1"/>
              <a:t>Wiedźmin</a:t>
            </a:r>
            <a:r>
              <a:rPr lang="cs-CZ" dirty="0"/>
              <a:t> (česky Zaklínač) napsána v roce 1986 jako příspěvek do soutěže a získala třetí místo. V roce 1993 byl vydán první díl pokračování Krev elfů ve formě románu. Zatím poslední díl s názvem Bouřková sezóna vyšel v polštině na konci roku 2013 a navazuje na celou předchozí sérii jako </a:t>
            </a:r>
            <a:r>
              <a:rPr lang="cs-CZ" dirty="0" err="1"/>
              <a:t>prequel</a:t>
            </a:r>
            <a:r>
              <a:rPr lang="cs-CZ" dirty="0"/>
              <a:t>. Cyklus je oceňován pro lehce ironický smysl pro humor a množství jemných odkazů na moderní kulturu. Na rozdíl od vzorců hrdinské fantasy zde nezaznamenáme rozdělení postav na černé a bílé. </a:t>
            </a:r>
            <a:r>
              <a:rPr lang="cs-CZ" dirty="0" err="1"/>
              <a:t>Geraltův</a:t>
            </a:r>
            <a:r>
              <a:rPr lang="cs-CZ" dirty="0"/>
              <a:t> svět ale nelze označit ani za typickou </a:t>
            </a:r>
            <a:r>
              <a:rPr lang="cs-CZ" dirty="0" err="1"/>
              <a:t>dark</a:t>
            </a:r>
            <a:r>
              <a:rPr lang="cs-CZ" dirty="0"/>
              <a:t> fantasy – </a:t>
            </a:r>
            <a:r>
              <a:rPr lang="cs-CZ" dirty="0" err="1"/>
              <a:t>Sapkowski</a:t>
            </a:r>
            <a:r>
              <a:rPr lang="cs-CZ" dirty="0"/>
              <a:t> spíše zdůrazňuje odstíny „šedé“: například jeden z vládců, jenž se dopustil incestu s vlastní sestrou, je vykreslen jako starostlivý otec.</a:t>
            </a:r>
          </a:p>
        </p:txBody>
      </p:sp>
      <p:pic>
        <p:nvPicPr>
          <p:cNvPr id="1026" name="Picture 2" descr="Zaklínač: Zrnko pravdy / Menší zlo (modrá obálka)">
            <a:extLst>
              <a:ext uri="{FF2B5EF4-FFF2-40B4-BE49-F238E27FC236}">
                <a16:creationId xmlns:a16="http://schemas.microsoft.com/office/drawing/2014/main" id="{8C47B45D-E3EA-415A-9EA8-72D8C6D2A6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10750" y="20637"/>
            <a:ext cx="2381250" cy="3609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0679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FCC805-8D5D-B34D-A692-E8DDC25AF6DD}"/>
              </a:ext>
            </a:extLst>
          </p:cNvPr>
          <p:cNvSpPr>
            <a:spLocks noGrp="1"/>
          </p:cNvSpPr>
          <p:nvPr>
            <p:ph type="title"/>
          </p:nvPr>
        </p:nvSpPr>
        <p:spPr/>
        <p:txBody>
          <a:bodyPr>
            <a:normAutofit fontScale="90000"/>
          </a:bodyPr>
          <a:lstStyle/>
          <a:p>
            <a:br>
              <a:rPr lang="cs-CZ" dirty="0"/>
            </a:br>
            <a:br>
              <a:rPr lang="cs-CZ" dirty="0"/>
            </a:br>
            <a:br>
              <a:rPr lang="cs-CZ" dirty="0"/>
            </a:br>
            <a:r>
              <a:rPr lang="cs-CZ" dirty="0"/>
              <a:t>Karin Lednická – </a:t>
            </a:r>
            <a:r>
              <a:rPr lang="cs-CZ" b="1" dirty="0"/>
              <a:t>Šikmý kostel III.</a:t>
            </a:r>
            <a:br>
              <a:rPr lang="cs-CZ" b="1" dirty="0"/>
            </a:br>
            <a:br>
              <a:rPr lang="cs-CZ" dirty="0"/>
            </a:br>
            <a:br>
              <a:rPr lang="cs-CZ" dirty="0"/>
            </a:br>
            <a:endParaRPr lang="cs-CZ" dirty="0"/>
          </a:p>
        </p:txBody>
      </p:sp>
      <p:sp>
        <p:nvSpPr>
          <p:cNvPr id="4" name="Zástupný symbol pro obsah 3"/>
          <p:cNvSpPr>
            <a:spLocks noGrp="1"/>
          </p:cNvSpPr>
          <p:nvPr>
            <p:ph idx="1"/>
          </p:nvPr>
        </p:nvSpPr>
        <p:spPr>
          <a:xfrm>
            <a:off x="838200" y="1825625"/>
            <a:ext cx="9079523" cy="4351338"/>
          </a:xfrm>
        </p:spPr>
        <p:txBody>
          <a:bodyPr>
            <a:normAutofit lnSpcReduction="10000"/>
          </a:bodyPr>
          <a:lstStyle/>
          <a:p>
            <a:pPr marL="0" indent="0">
              <a:buNone/>
            </a:pPr>
            <a:r>
              <a:rPr lang="cs-CZ" b="0" i="0" dirty="0">
                <a:solidFill>
                  <a:srgbClr val="333333"/>
                </a:solidFill>
                <a:effectLst/>
                <a:latin typeface="Open Sans" panose="020B0606030504020204" pitchFamily="34" charset="0"/>
              </a:rPr>
              <a:t>Románová kronika ztraceného města, léta </a:t>
            </a:r>
            <a:br>
              <a:rPr lang="cs-CZ" b="0" i="0" dirty="0">
                <a:solidFill>
                  <a:srgbClr val="333333"/>
                </a:solidFill>
                <a:effectLst/>
                <a:latin typeface="Open Sans" panose="020B0606030504020204" pitchFamily="34" charset="0"/>
              </a:rPr>
            </a:br>
            <a:r>
              <a:rPr lang="cs-CZ" b="0" i="0" dirty="0">
                <a:solidFill>
                  <a:srgbClr val="333333"/>
                </a:solidFill>
                <a:effectLst/>
                <a:latin typeface="Open Sans" panose="020B0606030504020204" pitchFamily="34" charset="0"/>
              </a:rPr>
              <a:t>1945–1961. Jak dlouho trvá válka po tom, co skončí? Navždy, pokud jí člověk prošel. Ptejme se spíše, jak může zaplnit prázdnotu po zavražděných blízkých nebo po uneseném dítěti. Čím bude zahánět vzpomínky na děsivý teror Němců nebo nechtěnou tělesnou lásku Rusů. Někdo všechno zamkne na dno duše a ráno co ráno si namlouvá, že co bylo, bylo, teď je prostě třeba jít dál. Jiný se nechá zahltit žalem; další přetaví prožité v nenávist. A ještě jiný ve víru, že to bude právě on, kdo pomůže vytvořit nový, lepší svět.</a:t>
            </a:r>
            <a:br>
              <a:rPr lang="cs-CZ" dirty="0"/>
            </a:br>
            <a:endParaRPr lang="cs-CZ" dirty="0"/>
          </a:p>
        </p:txBody>
      </p:sp>
      <p:pic>
        <p:nvPicPr>
          <p:cNvPr id="2050" name="Picture 2" descr="Šikmý kostel 3">
            <a:extLst>
              <a:ext uri="{FF2B5EF4-FFF2-40B4-BE49-F238E27FC236}">
                <a16:creationId xmlns:a16="http://schemas.microsoft.com/office/drawing/2014/main" id="{F23C10A9-CAF6-42E7-97DD-16602A75C2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48122" y="0"/>
            <a:ext cx="1943878" cy="30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90968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FCC805-8D5D-B34D-A692-E8DDC25AF6DD}"/>
              </a:ext>
            </a:extLst>
          </p:cNvPr>
          <p:cNvSpPr>
            <a:spLocks noGrp="1"/>
          </p:cNvSpPr>
          <p:nvPr>
            <p:ph type="title"/>
          </p:nvPr>
        </p:nvSpPr>
        <p:spPr>
          <a:xfrm>
            <a:off x="945777" y="365125"/>
            <a:ext cx="10515600" cy="1325563"/>
          </a:xfrm>
        </p:spPr>
        <p:txBody>
          <a:bodyPr>
            <a:normAutofit fontScale="90000"/>
          </a:bodyPr>
          <a:lstStyle/>
          <a:p>
            <a:br>
              <a:rPr lang="cs-CZ" dirty="0"/>
            </a:br>
            <a:br>
              <a:rPr lang="cs-CZ" dirty="0"/>
            </a:br>
            <a:br>
              <a:rPr lang="cs-CZ" dirty="0"/>
            </a:br>
            <a:br>
              <a:rPr lang="cs-CZ" dirty="0"/>
            </a:br>
            <a:br>
              <a:rPr lang="cs-CZ" dirty="0"/>
            </a:br>
            <a:r>
              <a:rPr lang="cs-CZ" b="1" dirty="0"/>
              <a:t>Jane Austenová </a:t>
            </a:r>
            <a:r>
              <a:rPr lang="cs-CZ" dirty="0"/>
              <a:t>–</a:t>
            </a:r>
            <a:r>
              <a:rPr lang="cs-CZ" b="1" dirty="0"/>
              <a:t> </a:t>
            </a:r>
            <a:r>
              <a:rPr lang="cs-CZ" dirty="0"/>
              <a:t>Rozum a cit</a:t>
            </a:r>
            <a:br>
              <a:rPr lang="cs-CZ" dirty="0"/>
            </a:br>
            <a:br>
              <a:rPr lang="cs-CZ" dirty="0"/>
            </a:br>
            <a:br>
              <a:rPr lang="cs-CZ" dirty="0">
                <a:effectLst/>
              </a:rPr>
            </a:br>
            <a:br>
              <a:rPr lang="cs-CZ" dirty="0">
                <a:effectLst/>
              </a:rPr>
            </a:br>
            <a:br>
              <a:rPr lang="cs-CZ" dirty="0">
                <a:effectLst/>
              </a:rPr>
            </a:br>
            <a:endParaRPr lang="cs-CZ" dirty="0"/>
          </a:p>
        </p:txBody>
      </p:sp>
      <p:sp>
        <p:nvSpPr>
          <p:cNvPr id="3" name="Zástupný obsah 2">
            <a:extLst>
              <a:ext uri="{FF2B5EF4-FFF2-40B4-BE49-F238E27FC236}">
                <a16:creationId xmlns:a16="http://schemas.microsoft.com/office/drawing/2014/main" id="{7C10EA3F-B236-0D45-A3D1-F4955A8CB346}"/>
              </a:ext>
            </a:extLst>
          </p:cNvPr>
          <p:cNvSpPr>
            <a:spLocks noGrp="1"/>
          </p:cNvSpPr>
          <p:nvPr>
            <p:ph idx="1"/>
          </p:nvPr>
        </p:nvSpPr>
        <p:spPr>
          <a:xfrm>
            <a:off x="838200" y="1825625"/>
            <a:ext cx="8701454" cy="4351338"/>
          </a:xfrm>
        </p:spPr>
        <p:txBody>
          <a:bodyPr>
            <a:normAutofit fontScale="92500" lnSpcReduction="10000"/>
          </a:bodyPr>
          <a:lstStyle/>
          <a:p>
            <a:pPr marL="0" indent="0">
              <a:buNone/>
            </a:pPr>
            <a:r>
              <a:rPr lang="cs-CZ" b="0" i="0" dirty="0">
                <a:solidFill>
                  <a:srgbClr val="333333"/>
                </a:solidFill>
                <a:effectLst/>
                <a:latin typeface="Open Sans" panose="020B0606030504020204" pitchFamily="34" charset="0"/>
              </a:rPr>
              <a:t>Hlavními hrdinkami jsou sestry Mariana a Elinor </a:t>
            </a:r>
            <a:r>
              <a:rPr lang="cs-CZ" b="0" i="0" dirty="0" err="1">
                <a:solidFill>
                  <a:srgbClr val="333333"/>
                </a:solidFill>
                <a:effectLst/>
                <a:latin typeface="Open Sans" panose="020B0606030504020204" pitchFamily="34" charset="0"/>
              </a:rPr>
              <a:t>Dashwoodovy</a:t>
            </a:r>
            <a:r>
              <a:rPr lang="cs-CZ" b="0" i="0" dirty="0">
                <a:solidFill>
                  <a:srgbClr val="333333"/>
                </a:solidFill>
                <a:effectLst/>
                <a:latin typeface="Open Sans" panose="020B0606030504020204" pitchFamily="34" charset="0"/>
              </a:rPr>
              <a:t>, které mají ještě malou sestru Margaret a staršího nevlastního bratra Johna. Na začátku románu zemře pan </a:t>
            </a:r>
            <a:r>
              <a:rPr lang="cs-CZ" b="0" i="0" dirty="0" err="1">
                <a:solidFill>
                  <a:srgbClr val="333333"/>
                </a:solidFill>
                <a:effectLst/>
                <a:latin typeface="Open Sans" panose="020B0606030504020204" pitchFamily="34" charset="0"/>
              </a:rPr>
              <a:t>Daswood</a:t>
            </a:r>
            <a:r>
              <a:rPr lang="cs-CZ" b="0" i="0" dirty="0">
                <a:solidFill>
                  <a:srgbClr val="333333"/>
                </a:solidFill>
                <a:effectLst/>
                <a:latin typeface="Open Sans" panose="020B0606030504020204" pitchFamily="34" charset="0"/>
              </a:rPr>
              <a:t> a paní </a:t>
            </a:r>
            <a:r>
              <a:rPr lang="cs-CZ" b="0" i="0" dirty="0" err="1">
                <a:solidFill>
                  <a:srgbClr val="333333"/>
                </a:solidFill>
                <a:effectLst/>
                <a:latin typeface="Open Sans" panose="020B0606030504020204" pitchFamily="34" charset="0"/>
              </a:rPr>
              <a:t>Dashwoodová</a:t>
            </a:r>
            <a:r>
              <a:rPr lang="cs-CZ" b="0" i="0" dirty="0">
                <a:solidFill>
                  <a:srgbClr val="333333"/>
                </a:solidFill>
                <a:effectLst/>
                <a:latin typeface="Open Sans" panose="020B0606030504020204" pitchFamily="34" charset="0"/>
              </a:rPr>
              <a:t> se i s dcerami musí odstěhovat z rodinného sídla, které připadlo nejstaršímu synovi. S omezenými prostředky se paní </a:t>
            </a:r>
            <a:r>
              <a:rPr lang="cs-CZ" b="0" i="0" dirty="0" err="1">
                <a:solidFill>
                  <a:srgbClr val="333333"/>
                </a:solidFill>
                <a:effectLst/>
                <a:latin typeface="Open Sans" panose="020B0606030504020204" pitchFamily="34" charset="0"/>
              </a:rPr>
              <a:t>Dashwoodová</a:t>
            </a:r>
            <a:r>
              <a:rPr lang="cs-CZ" b="0" i="0" dirty="0">
                <a:solidFill>
                  <a:srgbClr val="333333"/>
                </a:solidFill>
                <a:effectLst/>
                <a:latin typeface="Open Sans" panose="020B0606030504020204" pitchFamily="34" charset="0"/>
              </a:rPr>
              <a:t> a její dcery usadí v malém venkovském domku, kde Mariana i Elinor prožívají své první lásky i zklamání. Mariana se řídí především svými city a své starší sestře Elinor, která má racionálnější pohled na svět, vyčítá chlad a rezervovanost. Ale na konec zjistí, že rozum a cit se nemusí vylučovat…</a:t>
            </a:r>
            <a:endParaRPr lang="cs-CZ" dirty="0"/>
          </a:p>
        </p:txBody>
      </p:sp>
      <p:pic>
        <p:nvPicPr>
          <p:cNvPr id="3074" name="Picture 2" descr="Rozum a cit">
            <a:extLst>
              <a:ext uri="{FF2B5EF4-FFF2-40B4-BE49-F238E27FC236}">
                <a16:creationId xmlns:a16="http://schemas.microsoft.com/office/drawing/2014/main" id="{1C2FA489-C8A4-4CDE-AF3D-8C997286F4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98382" y="1"/>
            <a:ext cx="2193618" cy="33079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22988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75D7302-1AF3-7948-89CF-14011F51AA52}"/>
              </a:ext>
            </a:extLst>
          </p:cNvPr>
          <p:cNvSpPr>
            <a:spLocks noGrp="1"/>
          </p:cNvSpPr>
          <p:nvPr>
            <p:ph type="title"/>
          </p:nvPr>
        </p:nvSpPr>
        <p:spPr/>
        <p:txBody>
          <a:bodyPr>
            <a:normAutofit fontScale="90000"/>
          </a:bodyPr>
          <a:lstStyle/>
          <a:p>
            <a:br>
              <a:rPr lang="cs-CZ" dirty="0"/>
            </a:br>
            <a:br>
              <a:rPr lang="cs-CZ" dirty="0"/>
            </a:br>
            <a:br>
              <a:rPr lang="cs-CZ" dirty="0"/>
            </a:br>
            <a:br>
              <a:rPr lang="cs-CZ" dirty="0"/>
            </a:br>
            <a:r>
              <a:rPr lang="cs-CZ" dirty="0"/>
              <a:t>David Věrný – </a:t>
            </a:r>
            <a:r>
              <a:rPr lang="cs-CZ" b="1" dirty="0"/>
              <a:t>Proměna</a:t>
            </a:r>
            <a:br>
              <a:rPr lang="en-US" b="1" dirty="0"/>
            </a:br>
            <a:br>
              <a:rPr lang="en-US" dirty="0"/>
            </a:br>
            <a:br>
              <a:rPr lang="cs-CZ" dirty="0"/>
            </a:br>
            <a:br>
              <a:rPr lang="cs-CZ" dirty="0">
                <a:effectLst/>
              </a:rPr>
            </a:br>
            <a:endParaRPr lang="cs-CZ" dirty="0"/>
          </a:p>
        </p:txBody>
      </p:sp>
      <p:sp>
        <p:nvSpPr>
          <p:cNvPr id="3" name="Zástupný obsah 2">
            <a:extLst>
              <a:ext uri="{FF2B5EF4-FFF2-40B4-BE49-F238E27FC236}">
                <a16:creationId xmlns:a16="http://schemas.microsoft.com/office/drawing/2014/main" id="{D5B093FE-8057-0344-9BBD-EA5E81863BC8}"/>
              </a:ext>
            </a:extLst>
          </p:cNvPr>
          <p:cNvSpPr>
            <a:spLocks noGrp="1"/>
          </p:cNvSpPr>
          <p:nvPr>
            <p:ph idx="1"/>
          </p:nvPr>
        </p:nvSpPr>
        <p:spPr>
          <a:xfrm>
            <a:off x="838200" y="1825625"/>
            <a:ext cx="8842131" cy="4351338"/>
          </a:xfrm>
        </p:spPr>
        <p:txBody>
          <a:bodyPr>
            <a:normAutofit fontScale="92500" lnSpcReduction="10000"/>
          </a:bodyPr>
          <a:lstStyle/>
          <a:p>
            <a:pPr marL="0" indent="0">
              <a:buNone/>
            </a:pPr>
            <a:r>
              <a:rPr lang="cs-CZ" b="0" i="0" dirty="0">
                <a:solidFill>
                  <a:srgbClr val="333333"/>
                </a:solidFill>
                <a:effectLst/>
              </a:rPr>
              <a:t>Útěk před životem, útěk před realitou, útěk před sebou samým. Petrovi se během okamžiku převrátil život vzhůru nohama. Udělal něco, co neměl. Něco, co nechtěl. Čerstvé povýšení, po němž tolik toužil, se najednou zdá být úplně bezvýznamnou součástí jeho rázem bídného života. Bere proto nohy na ramena a hledá útočiště uprostřed syrové šumavské přírody.</a:t>
            </a:r>
            <a:br>
              <a:rPr lang="cs-CZ" b="0" i="0" dirty="0">
                <a:solidFill>
                  <a:srgbClr val="333333"/>
                </a:solidFill>
                <a:effectLst/>
              </a:rPr>
            </a:br>
            <a:br>
              <a:rPr lang="cs-CZ" b="0" i="0" dirty="0">
                <a:solidFill>
                  <a:srgbClr val="333333"/>
                </a:solidFill>
                <a:effectLst/>
              </a:rPr>
            </a:br>
            <a:r>
              <a:rPr lang="cs-CZ" b="0" i="0" dirty="0">
                <a:solidFill>
                  <a:srgbClr val="333333"/>
                </a:solidFill>
                <a:effectLst/>
              </a:rPr>
              <a:t>V hlubokých lesích se Petr pokouší začít nový, zcela anonymní</a:t>
            </a:r>
            <a:br>
              <a:rPr lang="cs-CZ" b="0" i="0" dirty="0">
                <a:solidFill>
                  <a:srgbClr val="333333"/>
                </a:solidFill>
                <a:effectLst/>
              </a:rPr>
            </a:br>
            <a:r>
              <a:rPr lang="cs-CZ" b="0" i="0" dirty="0">
                <a:solidFill>
                  <a:srgbClr val="333333"/>
                </a:solidFill>
                <a:effectLst/>
              </a:rPr>
              <a:t>život. Bojuje o přežití v naprosto odlišném světě a jeho příběh</a:t>
            </a:r>
            <a:br>
              <a:rPr lang="cs-CZ" b="0" i="0" dirty="0">
                <a:solidFill>
                  <a:srgbClr val="333333"/>
                </a:solidFill>
                <a:effectLst/>
              </a:rPr>
            </a:br>
            <a:r>
              <a:rPr lang="cs-CZ" b="0" i="0" dirty="0">
                <a:solidFill>
                  <a:srgbClr val="333333"/>
                </a:solidFill>
                <a:effectLst/>
              </a:rPr>
              <a:t>se nadále vyvíjí tak, jak by to nikdy nečekal…</a:t>
            </a:r>
            <a:br>
              <a:rPr lang="cs-CZ" b="0" i="0" dirty="0">
                <a:solidFill>
                  <a:srgbClr val="333333"/>
                </a:solidFill>
                <a:effectLst/>
              </a:rPr>
            </a:br>
            <a:br>
              <a:rPr lang="cs-CZ" b="0" i="0" dirty="0">
                <a:solidFill>
                  <a:srgbClr val="333333"/>
                </a:solidFill>
                <a:effectLst/>
              </a:rPr>
            </a:br>
            <a:r>
              <a:rPr lang="cs-CZ" b="0" i="0" dirty="0">
                <a:solidFill>
                  <a:srgbClr val="333333"/>
                </a:solidFill>
                <a:effectLst/>
              </a:rPr>
              <a:t>Napínavý debut nadějného českého autora.</a:t>
            </a:r>
            <a:br>
              <a:rPr lang="cs-CZ" dirty="0"/>
            </a:br>
            <a:endParaRPr lang="cs-CZ" dirty="0"/>
          </a:p>
        </p:txBody>
      </p:sp>
      <p:pic>
        <p:nvPicPr>
          <p:cNvPr id="4098" name="Picture 2" descr="Proměna">
            <a:extLst>
              <a:ext uri="{FF2B5EF4-FFF2-40B4-BE49-F238E27FC236}">
                <a16:creationId xmlns:a16="http://schemas.microsoft.com/office/drawing/2014/main" id="{E18A1CDC-5F57-43D1-BFE4-7A01EB90CD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69154" y="6350"/>
            <a:ext cx="2195952" cy="33554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9556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262441C-0B2D-3C4C-9919-2BA516666FE8}"/>
              </a:ext>
            </a:extLst>
          </p:cNvPr>
          <p:cNvSpPr>
            <a:spLocks noGrp="1"/>
          </p:cNvSpPr>
          <p:nvPr>
            <p:ph type="title"/>
          </p:nvPr>
        </p:nvSpPr>
        <p:spPr/>
        <p:txBody>
          <a:bodyPr>
            <a:normAutofit/>
          </a:bodyPr>
          <a:lstStyle/>
          <a:p>
            <a:r>
              <a:rPr lang="cs-CZ" dirty="0"/>
              <a:t>Marek </a:t>
            </a:r>
            <a:r>
              <a:rPr lang="cs-CZ" dirty="0" err="1"/>
              <a:t>Torčík</a:t>
            </a:r>
            <a:r>
              <a:rPr lang="cs-CZ" dirty="0"/>
              <a:t> – </a:t>
            </a:r>
            <a:r>
              <a:rPr lang="cs-CZ" b="1" dirty="0"/>
              <a:t>Rozložíš paměť </a:t>
            </a:r>
            <a:br>
              <a:rPr lang="cs-CZ" b="1" dirty="0"/>
            </a:br>
            <a:endParaRPr lang="cs-CZ" b="1" dirty="0"/>
          </a:p>
        </p:txBody>
      </p:sp>
      <p:sp>
        <p:nvSpPr>
          <p:cNvPr id="3" name="Zástupný obsah 2">
            <a:extLst>
              <a:ext uri="{FF2B5EF4-FFF2-40B4-BE49-F238E27FC236}">
                <a16:creationId xmlns:a16="http://schemas.microsoft.com/office/drawing/2014/main" id="{B4D2414A-16FE-0E4F-939E-47F5F70EA71D}"/>
              </a:ext>
            </a:extLst>
          </p:cNvPr>
          <p:cNvSpPr>
            <a:spLocks noGrp="1"/>
          </p:cNvSpPr>
          <p:nvPr>
            <p:ph idx="1"/>
          </p:nvPr>
        </p:nvSpPr>
        <p:spPr>
          <a:xfrm>
            <a:off x="838200" y="1825625"/>
            <a:ext cx="8877300" cy="4645513"/>
          </a:xfrm>
        </p:spPr>
        <p:txBody>
          <a:bodyPr>
            <a:normAutofit fontScale="85000" lnSpcReduction="20000"/>
          </a:bodyPr>
          <a:lstStyle/>
          <a:p>
            <a:pPr marL="0" indent="0">
              <a:buNone/>
            </a:pPr>
            <a:r>
              <a:rPr lang="cs-CZ" dirty="0"/>
              <a:t>Ve 3.37 probudí hrdinu románu telefon a noční hovor s matkou rozčeří hladinu vzpomínek. Vrací ho do období dospívání v moravském Přerově, k zážitkům queer chlapce vyrůstajícího v konzervativním průmyslovém městě, navíc v rodině, kde není peněz nazbyt. Vynořuje se prostředí, které trestá odlišnost. Hrdina doslova rozkládá svou paměť, jako když si prohlížíme staré fotografie a hledáme drobné detaily, které mnohdy prozrazují víc než to, co je zjevné na první pohled. Vypráví o matce, otci a dědečkovi, o šikaně, alkoholismu nebo o vyrovnávání se s odlišnou sexuální orientací. Rozebírá na jednotlivé součástky nejen vlastní vzpomínky, ale i jakousi kolektivní paměť celé rodiny.</a:t>
            </a:r>
          </a:p>
          <a:p>
            <a:pPr marL="0" indent="0">
              <a:buNone/>
            </a:pPr>
            <a:endParaRPr lang="cs-CZ" dirty="0"/>
          </a:p>
          <a:p>
            <a:pPr marL="0" indent="0">
              <a:buNone/>
            </a:pPr>
            <a:r>
              <a:rPr lang="cs-CZ" dirty="0"/>
              <a:t>Křehký debut je unikátním pokusem vnést do českého kontextu témata světové literatury. Také svým stylem by se snadno mohl řadit vedle tvorby autorů, jako jsou </a:t>
            </a:r>
            <a:r>
              <a:rPr lang="cs-CZ" dirty="0" err="1"/>
              <a:t>Ocean</a:t>
            </a:r>
            <a:r>
              <a:rPr lang="cs-CZ" dirty="0"/>
              <a:t> </a:t>
            </a:r>
            <a:r>
              <a:rPr lang="cs-CZ" dirty="0" err="1"/>
              <a:t>Vuong</a:t>
            </a:r>
            <a:r>
              <a:rPr lang="cs-CZ" dirty="0"/>
              <a:t> nebo </a:t>
            </a:r>
            <a:r>
              <a:rPr lang="cs-CZ" dirty="0" err="1"/>
              <a:t>Édouard</a:t>
            </a:r>
            <a:r>
              <a:rPr lang="cs-CZ" dirty="0"/>
              <a:t> Louis.</a:t>
            </a:r>
          </a:p>
        </p:txBody>
      </p:sp>
      <p:pic>
        <p:nvPicPr>
          <p:cNvPr id="5122" name="Picture 2" descr="Rozložíš paměť">
            <a:extLst>
              <a:ext uri="{FF2B5EF4-FFF2-40B4-BE49-F238E27FC236}">
                <a16:creationId xmlns:a16="http://schemas.microsoft.com/office/drawing/2014/main" id="{77F8873D-08B4-421F-83ED-10777105D7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10750" y="0"/>
            <a:ext cx="2381250" cy="3667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25337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B6BD61-DD57-0B4A-B1DE-88BF4C61AB71}"/>
              </a:ext>
            </a:extLst>
          </p:cNvPr>
          <p:cNvSpPr>
            <a:spLocks noGrp="1"/>
          </p:cNvSpPr>
          <p:nvPr>
            <p:ph type="title"/>
          </p:nvPr>
        </p:nvSpPr>
        <p:spPr/>
        <p:txBody>
          <a:bodyPr>
            <a:normAutofit fontScale="90000"/>
          </a:bodyPr>
          <a:lstStyle/>
          <a:p>
            <a:br>
              <a:rPr lang="cs-CZ" dirty="0"/>
            </a:br>
            <a:br>
              <a:rPr lang="cs-CZ" dirty="0"/>
            </a:br>
            <a:br>
              <a:rPr lang="cs-CZ" dirty="0"/>
            </a:br>
            <a:r>
              <a:rPr lang="cs-CZ" dirty="0" err="1"/>
              <a:t>Niccolò</a:t>
            </a:r>
            <a:r>
              <a:rPr lang="cs-CZ" dirty="0"/>
              <a:t> Machiavelli – </a:t>
            </a:r>
            <a:r>
              <a:rPr lang="cs-CZ" b="1" dirty="0"/>
              <a:t>Vladař </a:t>
            </a:r>
            <a:br>
              <a:rPr lang="cs-CZ" b="1" dirty="0"/>
            </a:br>
            <a:br>
              <a:rPr lang="cs-CZ" dirty="0"/>
            </a:br>
            <a:br>
              <a:rPr lang="cs-CZ" b="1" dirty="0"/>
            </a:br>
            <a:br>
              <a:rPr lang="cs-CZ" dirty="0">
                <a:effectLst/>
              </a:rPr>
            </a:br>
            <a:r>
              <a:rPr lang="cs-CZ" dirty="0">
                <a:effectLst/>
              </a:rPr>
              <a:t> </a:t>
            </a:r>
            <a:endParaRPr lang="cs-CZ" dirty="0"/>
          </a:p>
        </p:txBody>
      </p:sp>
      <p:sp>
        <p:nvSpPr>
          <p:cNvPr id="3" name="Zástupný obsah 2">
            <a:extLst>
              <a:ext uri="{FF2B5EF4-FFF2-40B4-BE49-F238E27FC236}">
                <a16:creationId xmlns:a16="http://schemas.microsoft.com/office/drawing/2014/main" id="{BD450661-5268-AB40-AA66-E705087AE627}"/>
              </a:ext>
            </a:extLst>
          </p:cNvPr>
          <p:cNvSpPr>
            <a:spLocks noGrp="1"/>
          </p:cNvSpPr>
          <p:nvPr>
            <p:ph idx="1"/>
          </p:nvPr>
        </p:nvSpPr>
        <p:spPr>
          <a:xfrm>
            <a:off x="838200" y="1377696"/>
            <a:ext cx="8938846" cy="4799267"/>
          </a:xfrm>
        </p:spPr>
        <p:txBody>
          <a:bodyPr>
            <a:normAutofit/>
          </a:bodyPr>
          <a:lstStyle/>
          <a:p>
            <a:pPr marL="0" indent="0">
              <a:buNone/>
            </a:pPr>
            <a:r>
              <a:rPr lang="cs-CZ" dirty="0"/>
              <a:t>Klasický renesanční spis, jenž je považován za jedno z prvních a zároveň jedno z nejvýznamnějších politologických pojednání o moderním způsobu vládnutí. Čtivé dílo vzniklo v období restaurace vlády Medicejských na florentském dvoře r. 1513. Autorem, bývalým sekretářem ministerstva zahraničních věcí, je adresováno však již zesnulému Lorenzu Medicejskému. Hlavní osou dvaceti šesti kapitol jsou příklady z antických a římských dějin, pomocí nichž je postupně eklekticky obhajován osvícený vladař, řídící se zásadami logiky a zdravého rozumu. Spiskem rovněž prosvítají zárodky nacionalistických tendencí.</a:t>
            </a:r>
          </a:p>
        </p:txBody>
      </p:sp>
      <p:pic>
        <p:nvPicPr>
          <p:cNvPr id="6146" name="Picture 2" descr="Vladař">
            <a:extLst>
              <a:ext uri="{FF2B5EF4-FFF2-40B4-BE49-F238E27FC236}">
                <a16:creationId xmlns:a16="http://schemas.microsoft.com/office/drawing/2014/main" id="{04AB83B5-18E0-4EB1-B559-559512330CC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10750" y="-7845"/>
            <a:ext cx="2381250" cy="3409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2020844"/>
      </p:ext>
    </p:extLst>
  </p:cSld>
  <p:clrMapOvr>
    <a:masterClrMapping/>
  </p:clrMapOvr>
</p:sld>
</file>

<file path=ppt/theme/theme1.xml><?xml version="1.0" encoding="utf-8"?>
<a:theme xmlns:a="http://schemas.openxmlformats.org/drawingml/2006/main" name="Motiv Office">
  <a:themeElements>
    <a:clrScheme name="Vlastní 2">
      <a:dk1>
        <a:srgbClr val="000000"/>
      </a:dk1>
      <a:lt1>
        <a:srgbClr val="FFD700"/>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428</TotalTime>
  <Words>2263</Words>
  <Application>Microsoft Office PowerPoint</Application>
  <PresentationFormat>Širokoúhlá obrazovka</PresentationFormat>
  <Paragraphs>71</Paragraphs>
  <Slides>20</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20</vt:i4>
      </vt:variant>
    </vt:vector>
  </HeadingPairs>
  <TitlesOfParts>
    <vt:vector size="26" baseType="lpstr">
      <vt:lpstr>Arial</vt:lpstr>
      <vt:lpstr>Calibri</vt:lpstr>
      <vt:lpstr>Calibri Light</vt:lpstr>
      <vt:lpstr>Linux Libertine</vt:lpstr>
      <vt:lpstr>Open Sans</vt:lpstr>
      <vt:lpstr>Motiv Office</vt:lpstr>
      <vt:lpstr>Nové knihy V.</vt:lpstr>
      <vt:lpstr>Prezentace aplikace PowerPoint</vt:lpstr>
      <vt:lpstr> Truman Capote – Snídaně u Tiffanyho</vt:lpstr>
      <vt:lpstr> Andrzej Sapkowski – Zaklínač (komplet)</vt:lpstr>
      <vt:lpstr>   Karin Lednická – Šikmý kostel III.   </vt:lpstr>
      <vt:lpstr>     Jane Austenová – Rozum a cit     </vt:lpstr>
      <vt:lpstr>    David Věrný – Proměna    </vt:lpstr>
      <vt:lpstr>Marek Torčík – Rozložíš paměť  </vt:lpstr>
      <vt:lpstr>   Niccolò Machiavelli – Vladař      </vt:lpstr>
      <vt:lpstr>Tomáš Mazal – Spisovatel Bohumil Hrabal</vt:lpstr>
      <vt:lpstr> Jiří Dvořák, Daniela Olejníková – Myko.  Kompletní zpravodaj ze světa hub </vt:lpstr>
      <vt:lpstr>Frank Herbert – Duna</vt:lpstr>
      <vt:lpstr>Alena Machoninová – Hella </vt:lpstr>
      <vt:lpstr> Tereza Matějčková – Bůh je mrtev – nic není dovoleno </vt:lpstr>
      <vt:lpstr> Václav Havel – Hry  </vt:lpstr>
      <vt:lpstr> Aischylos – Oresteia </vt:lpstr>
      <vt:lpstr> Noemi Cupalová – Blbá Vendula  </vt:lpstr>
      <vt:lpstr> Dacre Stoker – Dracul </vt:lpstr>
      <vt:lpstr> Jeff Lemire – Potápěč </vt:lpstr>
      <vt:lpstr>Zdroj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Nové knihy I.</dc:title>
  <dc:creator>Petr Plachý</dc:creator>
  <cp:lastModifiedBy>Petr Plachý</cp:lastModifiedBy>
  <cp:revision>51</cp:revision>
  <dcterms:created xsi:type="dcterms:W3CDTF">2021-03-29T18:32:38Z</dcterms:created>
  <dcterms:modified xsi:type="dcterms:W3CDTF">2024-08-29T08:58:14Z</dcterms:modified>
</cp:coreProperties>
</file>