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3"/>
  </p:notesMasterIdLst>
  <p:sldIdLst>
    <p:sldId id="256" r:id="rId2"/>
    <p:sldId id="267" r:id="rId3"/>
    <p:sldId id="257" r:id="rId4"/>
    <p:sldId id="258" r:id="rId5"/>
    <p:sldId id="259" r:id="rId6"/>
    <p:sldId id="268" r:id="rId7"/>
    <p:sldId id="260" r:id="rId8"/>
    <p:sldId id="274" r:id="rId9"/>
    <p:sldId id="262"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4" r:id="rId23"/>
    <p:sldId id="295" r:id="rId24"/>
    <p:sldId id="296" r:id="rId25"/>
    <p:sldId id="297" r:id="rId26"/>
    <p:sldId id="298" r:id="rId27"/>
    <p:sldId id="299" r:id="rId28"/>
    <p:sldId id="300" r:id="rId29"/>
    <p:sldId id="301" r:id="rId30"/>
    <p:sldId id="302" r:id="rId31"/>
    <p:sldId id="280"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20"/>
    <p:restoredTop sz="94666"/>
  </p:normalViewPr>
  <p:slideViewPr>
    <p:cSldViewPr snapToGrid="0" snapToObjects="1">
      <p:cViewPr varScale="1">
        <p:scale>
          <a:sx n="107" d="100"/>
          <a:sy n="107" d="100"/>
        </p:scale>
        <p:origin x="10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95A48-8237-4A74-B309-698360B7CE25}" type="datetimeFigureOut">
              <a:rPr lang="cs-CZ" smtClean="0"/>
              <a:t>24.09.2025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DDDB0-98EB-4EBC-8EDA-8F1C251EFBE1}" type="slidenum">
              <a:rPr lang="cs-CZ" smtClean="0"/>
              <a:t>‹#›</a:t>
            </a:fld>
            <a:endParaRPr lang="cs-CZ"/>
          </a:p>
        </p:txBody>
      </p:sp>
    </p:spTree>
    <p:extLst>
      <p:ext uri="{BB962C8B-B14F-4D97-AF65-F5344CB8AC3E}">
        <p14:creationId xmlns:p14="http://schemas.microsoft.com/office/powerpoint/2010/main" val="224163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88DDDB0-98EB-4EBC-8EDA-8F1C251EFBE1}" type="slidenum">
              <a:rPr lang="cs-CZ" smtClean="0"/>
              <a:t>7</a:t>
            </a:fld>
            <a:endParaRPr lang="cs-CZ"/>
          </a:p>
        </p:txBody>
      </p:sp>
    </p:spTree>
    <p:extLst>
      <p:ext uri="{BB962C8B-B14F-4D97-AF65-F5344CB8AC3E}">
        <p14:creationId xmlns:p14="http://schemas.microsoft.com/office/powerpoint/2010/main" val="212799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39947-7D8A-4044-A772-E18F96D2054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15EC8A-45A5-B74A-9A6C-385D43E6B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0D287C8-361F-A84F-A4BA-D0FED0B83FCA}"/>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5" name="Zástupný symbol pro zápatí 4">
            <a:extLst>
              <a:ext uri="{FF2B5EF4-FFF2-40B4-BE49-F238E27FC236}">
                <a16:creationId xmlns:a16="http://schemas.microsoft.com/office/drawing/2014/main" id="{61DD3111-87C5-FE4B-87DD-AEE666EFD8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8AC774-C511-4547-B61F-D5BA856B22C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87675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D7316-1196-8443-9524-47A6028449A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5F13151-2C92-5A47-8A27-3BC180221D4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8FE37C-FBF7-324B-98CD-1F327A21C952}"/>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5" name="Zástupný symbol pro zápatí 4">
            <a:extLst>
              <a:ext uri="{FF2B5EF4-FFF2-40B4-BE49-F238E27FC236}">
                <a16:creationId xmlns:a16="http://schemas.microsoft.com/office/drawing/2014/main" id="{CF2852AB-07CC-6C46-8B55-F3686EF2CF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E8A86B9-CE3C-5A4E-BCD3-9A2049B82512}"/>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74267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5E3F8E0-0E61-A242-8F47-C37560514A1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EAC25FB-6DD2-934C-90B8-D31E9900956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3C488E6-1C91-EC4E-B072-A6F4C82BDC61}"/>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5" name="Zástupný symbol pro zápatí 4">
            <a:extLst>
              <a:ext uri="{FF2B5EF4-FFF2-40B4-BE49-F238E27FC236}">
                <a16:creationId xmlns:a16="http://schemas.microsoft.com/office/drawing/2014/main" id="{043F7E40-6FB7-6446-ACD1-D4C67B2D0D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35737-A406-7547-8A6E-9B35F5C3C25A}"/>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19909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1CE5B-6645-BA43-884E-ECA7599BE40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C78346D-6AA8-714D-A00E-B5B90C198D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C6F653-541E-EA4D-A216-6F69D78A3E00}"/>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5" name="Zástupný symbol pro zápatí 4">
            <a:extLst>
              <a:ext uri="{FF2B5EF4-FFF2-40B4-BE49-F238E27FC236}">
                <a16:creationId xmlns:a16="http://schemas.microsoft.com/office/drawing/2014/main" id="{FC35C1D4-38FD-6543-99FA-C8F5C2D77F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F452E6-1EC0-1246-B608-F9293F10B274}"/>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310296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33F7D-9452-F546-A490-D3000000A60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D1CA43E-E31B-3C4F-8EAF-539CF6A39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203E6BF-37DA-2C42-AFF7-0C1DB44E43F7}"/>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5" name="Zástupný symbol pro zápatí 4">
            <a:extLst>
              <a:ext uri="{FF2B5EF4-FFF2-40B4-BE49-F238E27FC236}">
                <a16:creationId xmlns:a16="http://schemas.microsoft.com/office/drawing/2014/main" id="{9B401D89-607F-2E4C-83CB-2AA8FB3D79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09F9146-1AC0-2C46-B43E-166952FCACB9}"/>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8139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77C18F-3C1C-584F-ADD2-716A2A75108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9A713B-013B-C145-9BB5-3CD71D142B9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C710D32-92DD-2146-B915-BD52F3A0E3E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4301BAE-B5DD-C940-B033-1A37EEBB0797}"/>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6" name="Zástupný symbol pro zápatí 5">
            <a:extLst>
              <a:ext uri="{FF2B5EF4-FFF2-40B4-BE49-F238E27FC236}">
                <a16:creationId xmlns:a16="http://schemas.microsoft.com/office/drawing/2014/main" id="{D153802B-4A84-D44C-A3CE-0CA828C6DD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7008492-2AA7-CD4D-9654-1946726F5F9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301881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0A55FA-ED7C-244F-BFB2-503449A3ABF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65CE7E6-CA97-614B-B56E-36E7F1FAE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5DD3339-9DE6-9241-8493-AC6EA805FBF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D243394-E98A-F944-BA78-4637E5DE0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412A819-A298-F240-B578-68B54C3DD2A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CCBFE80-DFD8-1A46-B3D6-A3B01281DD89}"/>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8" name="Zástupný symbol pro zápatí 7">
            <a:extLst>
              <a:ext uri="{FF2B5EF4-FFF2-40B4-BE49-F238E27FC236}">
                <a16:creationId xmlns:a16="http://schemas.microsoft.com/office/drawing/2014/main" id="{0EA6F8D3-640E-CC47-A87A-4C2411BCB98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3FBF7DE-21F2-7D41-AB8B-43E0358DD8F2}"/>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22168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A149DE-96A1-A149-ADE6-2C0C8B80166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0CD0364-B78B-8A4B-8618-0D4D38124CDE}"/>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4" name="Zástupný symbol pro zápatí 3">
            <a:extLst>
              <a:ext uri="{FF2B5EF4-FFF2-40B4-BE49-F238E27FC236}">
                <a16:creationId xmlns:a16="http://schemas.microsoft.com/office/drawing/2014/main" id="{F66DF358-F28D-544D-B6DD-56171C4BAEC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89F19C8-77D5-DE4F-A088-46A22D1B231C}"/>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209062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FC48848-16AE-0B4A-8DA3-01DEED0DFD0D}"/>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3" name="Zástupný symbol pro zápatí 2">
            <a:extLst>
              <a:ext uri="{FF2B5EF4-FFF2-40B4-BE49-F238E27FC236}">
                <a16:creationId xmlns:a16="http://schemas.microsoft.com/office/drawing/2014/main" id="{4814CD9B-85CA-774A-AABF-803B0052B08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ADC96EA-3B46-004B-B547-32895273249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9399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C046-5F76-1241-8C99-C912B4BC437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D395E36-8A51-BD49-A2E7-E4EF2B8C6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5CB6A34-4CC7-D143-B08C-53683019E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7C60AE6-2C75-5C48-92BD-A0560017D57F}"/>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6" name="Zástupný symbol pro zápatí 5">
            <a:extLst>
              <a:ext uri="{FF2B5EF4-FFF2-40B4-BE49-F238E27FC236}">
                <a16:creationId xmlns:a16="http://schemas.microsoft.com/office/drawing/2014/main" id="{2B06B237-4972-EB47-B0EE-53F41C0520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F51FD2-6B5A-614A-B43B-20BEE0377C05}"/>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267169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238ED-76CE-C74A-9AE2-CA3D3701936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7B4AD31-0451-9A4C-A456-0721AFBCE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83CB4F3-ADEB-3C44-8B03-98C01106E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722F604-C925-7241-BE5F-C11AB4EED1E2}"/>
              </a:ext>
            </a:extLst>
          </p:cNvPr>
          <p:cNvSpPr>
            <a:spLocks noGrp="1"/>
          </p:cNvSpPr>
          <p:nvPr>
            <p:ph type="dt" sz="half" idx="10"/>
          </p:nvPr>
        </p:nvSpPr>
        <p:spPr/>
        <p:txBody>
          <a:bodyPr/>
          <a:lstStyle/>
          <a:p>
            <a:fld id="{5CEFC23F-F6A0-A44D-8F8C-BEEF8DE65B0D}" type="datetimeFigureOut">
              <a:rPr lang="cs-CZ" smtClean="0"/>
              <a:t>24.09.2025</a:t>
            </a:fld>
            <a:endParaRPr lang="cs-CZ"/>
          </a:p>
        </p:txBody>
      </p:sp>
      <p:sp>
        <p:nvSpPr>
          <p:cNvPr id="6" name="Zástupný symbol pro zápatí 5">
            <a:extLst>
              <a:ext uri="{FF2B5EF4-FFF2-40B4-BE49-F238E27FC236}">
                <a16:creationId xmlns:a16="http://schemas.microsoft.com/office/drawing/2014/main" id="{BF4D6BC1-EFD6-E74A-9536-123E4119D9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440C4B5-5472-4D46-A5AE-0F8E81CE2413}"/>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87581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E1EA4B-147F-B74B-AA4E-1A5017831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197941B-AEE2-4B4E-9BAA-2C965DC4F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739A17-7DCC-F64C-B5C3-A884E7DEB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FC23F-F6A0-A44D-8F8C-BEEF8DE65B0D}" type="datetimeFigureOut">
              <a:rPr lang="cs-CZ" smtClean="0"/>
              <a:t>24.09.2025</a:t>
            </a:fld>
            <a:endParaRPr lang="cs-CZ"/>
          </a:p>
        </p:txBody>
      </p:sp>
      <p:sp>
        <p:nvSpPr>
          <p:cNvPr id="5" name="Zástupný symbol pro zápatí 4">
            <a:extLst>
              <a:ext uri="{FF2B5EF4-FFF2-40B4-BE49-F238E27FC236}">
                <a16:creationId xmlns:a16="http://schemas.microsoft.com/office/drawing/2014/main" id="{20F03CE1-72E8-DE4E-9434-07CC6B6D4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2CEB546-D670-BB43-87BF-69F2B7DA5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5E76C-857F-9B41-8B37-3828ACC5A662}" type="slidenum">
              <a:rPr lang="cs-CZ" smtClean="0"/>
              <a:t>‹#›</a:t>
            </a:fld>
            <a:endParaRPr lang="cs-CZ"/>
          </a:p>
        </p:txBody>
      </p:sp>
    </p:spTree>
    <p:extLst>
      <p:ext uri="{BB962C8B-B14F-4D97-AF65-F5344CB8AC3E}">
        <p14:creationId xmlns:p14="http://schemas.microsoft.com/office/powerpoint/2010/main" val="57113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F00E0-CE10-B949-A886-9402B15A44FD}"/>
              </a:ext>
            </a:extLst>
          </p:cNvPr>
          <p:cNvSpPr>
            <a:spLocks noGrp="1"/>
          </p:cNvSpPr>
          <p:nvPr>
            <p:ph type="ctrTitle"/>
          </p:nvPr>
        </p:nvSpPr>
        <p:spPr/>
        <p:txBody>
          <a:bodyPr/>
          <a:lstStyle/>
          <a:p>
            <a:r>
              <a:rPr lang="cs-CZ" dirty="0"/>
              <a:t>Nové knihy VI.</a:t>
            </a:r>
          </a:p>
        </p:txBody>
      </p:sp>
      <p:sp>
        <p:nvSpPr>
          <p:cNvPr id="3" name="Podnadpis 2">
            <a:extLst>
              <a:ext uri="{FF2B5EF4-FFF2-40B4-BE49-F238E27FC236}">
                <a16:creationId xmlns:a16="http://schemas.microsoft.com/office/drawing/2014/main" id="{75650000-B95C-3847-A49D-62896EE18A43}"/>
              </a:ext>
            </a:extLst>
          </p:cNvPr>
          <p:cNvSpPr>
            <a:spLocks noGrp="1"/>
          </p:cNvSpPr>
          <p:nvPr>
            <p:ph type="subTitle" idx="1"/>
          </p:nvPr>
        </p:nvSpPr>
        <p:spPr>
          <a:xfrm>
            <a:off x="1524000" y="3602037"/>
            <a:ext cx="9144000" cy="1653841"/>
          </a:xfrm>
        </p:spPr>
        <p:txBody>
          <a:bodyPr/>
          <a:lstStyle/>
          <a:p>
            <a:r>
              <a:rPr lang="cs-CZ" dirty="0"/>
              <a:t>ŠKOLNÍ KNIHOVNA</a:t>
            </a:r>
          </a:p>
        </p:txBody>
      </p:sp>
      <p:pic>
        <p:nvPicPr>
          <p:cNvPr id="1026" name="Picture 2">
            <a:extLst>
              <a:ext uri="{FF2B5EF4-FFF2-40B4-BE49-F238E27FC236}">
                <a16:creationId xmlns:a16="http://schemas.microsoft.com/office/drawing/2014/main" id="{ED7AF50F-4AC0-5946-9F13-A7201123D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35" y="424451"/>
            <a:ext cx="2185684" cy="939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4D4929A-B39B-144E-9923-97272A1437D3}"/>
              </a:ext>
            </a:extLst>
          </p:cNvPr>
          <p:cNvSpPr txBox="1"/>
          <p:nvPr/>
        </p:nvSpPr>
        <p:spPr>
          <a:xfrm>
            <a:off x="4149378" y="660956"/>
            <a:ext cx="3724096" cy="369332"/>
          </a:xfrm>
          <a:prstGeom prst="rect">
            <a:avLst/>
          </a:prstGeom>
          <a:noFill/>
        </p:spPr>
        <p:txBody>
          <a:bodyPr wrap="none" rtlCol="0">
            <a:spAutoFit/>
          </a:bodyPr>
          <a:lstStyle/>
          <a:p>
            <a:r>
              <a:rPr lang="cs-CZ" dirty="0"/>
              <a:t>Gymnázium, Praha 9, Litoměřická 726</a:t>
            </a:r>
          </a:p>
        </p:txBody>
      </p:sp>
      <p:sp>
        <p:nvSpPr>
          <p:cNvPr id="5" name="TextovéPole 4">
            <a:extLst>
              <a:ext uri="{FF2B5EF4-FFF2-40B4-BE49-F238E27FC236}">
                <a16:creationId xmlns:a16="http://schemas.microsoft.com/office/drawing/2014/main" id="{797B72CA-F1B1-AE49-9D31-D3372991632A}"/>
              </a:ext>
            </a:extLst>
          </p:cNvPr>
          <p:cNvSpPr txBox="1"/>
          <p:nvPr/>
        </p:nvSpPr>
        <p:spPr>
          <a:xfrm>
            <a:off x="10260922" y="6064217"/>
            <a:ext cx="1107996" cy="369332"/>
          </a:xfrm>
          <a:prstGeom prst="rect">
            <a:avLst/>
          </a:prstGeom>
          <a:noFill/>
        </p:spPr>
        <p:txBody>
          <a:bodyPr wrap="none" rtlCol="0">
            <a:spAutoFit/>
          </a:bodyPr>
          <a:lstStyle/>
          <a:p>
            <a:r>
              <a:rPr lang="cs-CZ" dirty="0"/>
              <a:t>6. 6. 2025</a:t>
            </a:r>
          </a:p>
        </p:txBody>
      </p:sp>
      <p:pic>
        <p:nvPicPr>
          <p:cNvPr id="7" name="Obrázek 6">
            <a:extLst>
              <a:ext uri="{FF2B5EF4-FFF2-40B4-BE49-F238E27FC236}">
                <a16:creationId xmlns:a16="http://schemas.microsoft.com/office/drawing/2014/main" id="{F31C01FC-6114-4751-A9C1-D87B786066F8}"/>
              </a:ext>
            </a:extLst>
          </p:cNvPr>
          <p:cNvPicPr>
            <a:picLocks noChangeAspect="1"/>
          </p:cNvPicPr>
          <p:nvPr/>
        </p:nvPicPr>
        <p:blipFill>
          <a:blip r:embed="rId3"/>
          <a:stretch>
            <a:fillRect/>
          </a:stretch>
        </p:blipFill>
        <p:spPr>
          <a:xfrm>
            <a:off x="10260922" y="424451"/>
            <a:ext cx="1078992" cy="1078992"/>
          </a:xfrm>
          <a:prstGeom prst="rect">
            <a:avLst/>
          </a:prstGeom>
        </p:spPr>
      </p:pic>
    </p:spTree>
    <p:extLst>
      <p:ext uri="{BB962C8B-B14F-4D97-AF65-F5344CB8AC3E}">
        <p14:creationId xmlns:p14="http://schemas.microsoft.com/office/powerpoint/2010/main" val="140948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8906" y="174625"/>
            <a:ext cx="10515600" cy="1325563"/>
          </a:xfrm>
        </p:spPr>
        <p:txBody>
          <a:bodyPr>
            <a:normAutofit/>
          </a:bodyPr>
          <a:lstStyle/>
          <a:p>
            <a:r>
              <a:rPr lang="cs-CZ" sz="4000" b="1" dirty="0">
                <a:solidFill>
                  <a:srgbClr val="FF0000"/>
                </a:solidFill>
              </a:rPr>
              <a:t>Macocha</a:t>
            </a:r>
            <a:br>
              <a:rPr lang="cs-CZ" dirty="0"/>
            </a:br>
            <a:r>
              <a:rPr lang="cs-CZ" sz="4000" dirty="0"/>
              <a:t>Petra Hůlová</a:t>
            </a:r>
          </a:p>
        </p:txBody>
      </p:sp>
      <p:sp>
        <p:nvSpPr>
          <p:cNvPr id="3" name="Zástupný symbol pro obsah 2"/>
          <p:cNvSpPr>
            <a:spLocks noGrp="1"/>
          </p:cNvSpPr>
          <p:nvPr>
            <p:ph idx="1"/>
          </p:nvPr>
        </p:nvSpPr>
        <p:spPr>
          <a:xfrm>
            <a:off x="838200" y="1825625"/>
            <a:ext cx="9097108" cy="4351338"/>
          </a:xfrm>
        </p:spPr>
        <p:txBody>
          <a:bodyPr>
            <a:normAutofit fontScale="92500" lnSpcReduction="20000"/>
          </a:bodyPr>
          <a:lstStyle/>
          <a:p>
            <a:pPr marL="0" indent="0">
              <a:buNone/>
            </a:pPr>
            <a:r>
              <a:rPr lang="cs-CZ" dirty="0"/>
              <a:t>Nový, bezpochyby nejosobitější a nejosobnější text Petry Hůlové prakticky rezignuje na vyprávění příběhu a v mnoha ohledech překračuje četná tabu dosud v literatuře ctěná. V monologu autorky, která se bez ohledu na počáteční ambice stane úspěšnou spisovatelkou druhořadé literatury, kráčíme od jednoho bolestného zauzlení k druhému: od rozpadu manželství, přes milostně-nenávistný vztah k vlastním dětem, které jí ani </a:t>
            </a:r>
            <a:br>
              <a:rPr lang="cs-CZ" dirty="0"/>
            </a:br>
            <a:r>
              <a:rPr lang="cs-CZ" dirty="0"/>
              <a:t>v dospělosti nedokáží odpustit, až k reflexi vlastní tvorby. Reálné se zde stýká s představami a jen zvolna hledáme nitky, podle nichž se ve spleti košatých obrazů dobíráme toho, co je příčinou a co následkem, co neotřele žitou skutečností a co alkoholovým excesem. Tématům, kterých se zde autorka dotýká, se v životě vyhne málokdo. Zřídka je však někdo vyřkne s tak bezohlednou upřímností, s tak jasnou rezignací na konvence a s tak omračujícími jazykovými schopnostmi.</a:t>
            </a:r>
          </a:p>
        </p:txBody>
      </p:sp>
      <p:pic>
        <p:nvPicPr>
          <p:cNvPr id="8194" name="Picture 2" descr="Macocha">
            <a:extLst>
              <a:ext uri="{FF2B5EF4-FFF2-40B4-BE49-F238E27FC236}">
                <a16:creationId xmlns:a16="http://schemas.microsoft.com/office/drawing/2014/main" id="{E5F04322-DD0E-46C6-BD0D-267E6E69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434" y="17300"/>
            <a:ext cx="2142565" cy="361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0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b="1" dirty="0">
                <a:solidFill>
                  <a:srgbClr val="FF0000"/>
                </a:solidFill>
              </a:rPr>
              <a:t>Malíř pomíjivého světa</a:t>
            </a:r>
            <a:br>
              <a:rPr lang="cs-CZ" dirty="0"/>
            </a:br>
            <a:r>
              <a:rPr lang="cs-CZ" dirty="0" err="1"/>
              <a:t>Kazuo</a:t>
            </a:r>
            <a:r>
              <a:rPr lang="cs-CZ" dirty="0"/>
              <a:t> </a:t>
            </a:r>
            <a:r>
              <a:rPr lang="cs-CZ" dirty="0" err="1"/>
              <a:t>Ishiguro</a:t>
            </a:r>
            <a:br>
              <a:rPr lang="cs-CZ" b="1" dirty="0"/>
            </a:br>
            <a:endParaRPr lang="cs-CZ" b="1" dirty="0"/>
          </a:p>
        </p:txBody>
      </p:sp>
      <p:sp>
        <p:nvSpPr>
          <p:cNvPr id="3" name="Zástupný symbol pro obsah 2"/>
          <p:cNvSpPr>
            <a:spLocks noGrp="1"/>
          </p:cNvSpPr>
          <p:nvPr>
            <p:ph idx="1"/>
          </p:nvPr>
        </p:nvSpPr>
        <p:spPr>
          <a:xfrm>
            <a:off x="838200" y="1825625"/>
            <a:ext cx="8657492" cy="4351338"/>
          </a:xfrm>
        </p:spPr>
        <p:txBody>
          <a:bodyPr>
            <a:normAutofit/>
          </a:bodyPr>
          <a:lstStyle/>
          <a:p>
            <a:pPr marL="0" indent="0">
              <a:buNone/>
            </a:pPr>
            <a:r>
              <a:rPr lang="cs-CZ" dirty="0"/>
              <a:t>Tento román se vrací do Japonska těsně po druhé světové válce. Hlavní postavou a vypravěčem příběhu je malíř </a:t>
            </a:r>
            <a:r>
              <a:rPr lang="cs-CZ" dirty="0" err="1"/>
              <a:t>Masudži</a:t>
            </a:r>
            <a:r>
              <a:rPr lang="cs-CZ" dirty="0"/>
              <a:t> Ono, který dal ve 30. letech svůj talent do služeb japonské militaristické propagandy, a svého nejlepšího žáka dokonce udal na policii jako ideologicky nespolehlivého. Ono se jako mnoho lidí své generace stává náhle společensky nežádoucí osobou a měl by se možná za své minulé činy „omluvit“ sebevraždou, avšak malířova fasáda dlouho nejeví žádné známky trhlin. Náš čtenář jistě ocení pohled do nitra člověka, jenž se lidsky i umělecky propůjčil totalitnímu režimu a přežil jeho pád.</a:t>
            </a:r>
          </a:p>
        </p:txBody>
      </p:sp>
      <p:pic>
        <p:nvPicPr>
          <p:cNvPr id="9218" name="Picture 2" descr="Malíř pomíjivého světa">
            <a:extLst>
              <a:ext uri="{FF2B5EF4-FFF2-40B4-BE49-F238E27FC236}">
                <a16:creationId xmlns:a16="http://schemas.microsoft.com/office/drawing/2014/main" id="{AF026617-8672-46A8-BAE2-D78642BB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9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Marta děti nechce</a:t>
            </a:r>
            <a:br>
              <a:rPr lang="cs-CZ" dirty="0"/>
            </a:br>
            <a:r>
              <a:rPr lang="cs-CZ" sz="4000" dirty="0"/>
              <a:t>Petra Soukupová</a:t>
            </a:r>
          </a:p>
        </p:txBody>
      </p:sp>
      <p:sp>
        <p:nvSpPr>
          <p:cNvPr id="3" name="Zástupný symbol pro obsah 2"/>
          <p:cNvSpPr>
            <a:spLocks noGrp="1"/>
          </p:cNvSpPr>
          <p:nvPr>
            <p:ph idx="1"/>
          </p:nvPr>
        </p:nvSpPr>
        <p:spPr>
          <a:xfrm>
            <a:off x="838200" y="1825625"/>
            <a:ext cx="8806962" cy="4351338"/>
          </a:xfrm>
        </p:spPr>
        <p:txBody>
          <a:bodyPr>
            <a:normAutofit fontScale="85000" lnSpcReduction="20000"/>
          </a:bodyPr>
          <a:lstStyle/>
          <a:p>
            <a:pPr marL="0" indent="0">
              <a:buNone/>
            </a:pPr>
            <a:r>
              <a:rPr lang="cs-CZ" dirty="0"/>
              <a:t>Může cesta do Santiaga změnit člověku život nebo se zase vrátí tam, odkud vyšel? Martě se nic špatného neděje. Má dobrou práci, žije </a:t>
            </a:r>
            <a:br>
              <a:rPr lang="cs-CZ" dirty="0"/>
            </a:br>
            <a:r>
              <a:rPr lang="cs-CZ" dirty="0"/>
              <a:t>v dlouhodobém vztahu s Hynkem a jeho děti z předchozího manželství má ráda. Svoje děti nechce, Hynek žádné další taky ne, </a:t>
            </a:r>
            <a:br>
              <a:rPr lang="cs-CZ" dirty="0"/>
            </a:br>
            <a:r>
              <a:rPr lang="cs-CZ" dirty="0"/>
              <a:t>v tom jsou zajedno. Tak co chce vlastně řešit? Proč se rozhodne vyrazit sama na deset dní trvající cestu plnou nepohodlí a samoty, když měla jet s Hynkem a dětmi k moři? Mají pravdu její blízcí, když </a:t>
            </a:r>
            <a:br>
              <a:rPr lang="cs-CZ" dirty="0"/>
            </a:br>
            <a:r>
              <a:rPr lang="cs-CZ" dirty="0"/>
              <a:t>si myslí, že je to nesmysl a vůbec — že by Marta měla žít úplně jinak?</a:t>
            </a:r>
            <a:br>
              <a:rPr lang="cs-CZ" dirty="0"/>
            </a:br>
            <a:r>
              <a:rPr lang="cs-CZ" dirty="0"/>
              <a:t>Petra Soukupová opět bravurně zkoumá psychiku ženské hrdinky, která se ocitá v bodě, kdy se musí vypořádat nejen s vlastním životem, ale také s očekáváními svého okolí. Martino vyprávění </a:t>
            </a:r>
            <a:br>
              <a:rPr lang="cs-CZ" dirty="0"/>
            </a:br>
            <a:r>
              <a:rPr lang="cs-CZ" dirty="0"/>
              <a:t>se prolíná s názory a pohledy jejích blízkých a román tak otevírá otázky, do jaké míry se naše představa o štěstí formuje pod tlakem těch, kteří nás obklopují. A také zda lze rozpoznat okamžik, kdy o své budoucnosti ještě rozhodujeme sami a kdy už ji ovládají jistoty minulosti a společenské konvence.</a:t>
            </a:r>
          </a:p>
        </p:txBody>
      </p:sp>
      <p:pic>
        <p:nvPicPr>
          <p:cNvPr id="10242" name="Picture 2" descr="Marta děti nechce">
            <a:extLst>
              <a:ext uri="{FF2B5EF4-FFF2-40B4-BE49-F238E27FC236}">
                <a16:creationId xmlns:a16="http://schemas.microsoft.com/office/drawing/2014/main" id="{9F2D493C-EA71-4CE6-8779-9DB2EC0F1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22225"/>
            <a:ext cx="238125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b="1" dirty="0">
                <a:solidFill>
                  <a:srgbClr val="FF0000"/>
                </a:solidFill>
              </a:rPr>
              <a:t>Marťan</a:t>
            </a:r>
            <a:br>
              <a:rPr lang="cs-CZ" dirty="0"/>
            </a:br>
            <a:r>
              <a:rPr lang="cs-CZ" dirty="0"/>
              <a:t>Andy </a:t>
            </a:r>
            <a:r>
              <a:rPr lang="cs-CZ" dirty="0" err="1"/>
              <a:t>Weir</a:t>
            </a:r>
            <a:br>
              <a:rPr lang="cs-CZ" dirty="0"/>
            </a:br>
            <a:endParaRPr lang="cs-CZ" dirty="0"/>
          </a:p>
        </p:txBody>
      </p:sp>
      <p:sp>
        <p:nvSpPr>
          <p:cNvPr id="3" name="Zástupný symbol pro obsah 2"/>
          <p:cNvSpPr>
            <a:spLocks noGrp="1"/>
          </p:cNvSpPr>
          <p:nvPr>
            <p:ph idx="1"/>
          </p:nvPr>
        </p:nvSpPr>
        <p:spPr>
          <a:xfrm>
            <a:off x="838200" y="1825625"/>
            <a:ext cx="9255368" cy="4351338"/>
          </a:xfrm>
        </p:spPr>
        <p:txBody>
          <a:bodyPr>
            <a:normAutofit fontScale="77500" lnSpcReduction="20000"/>
          </a:bodyPr>
          <a:lstStyle/>
          <a:p>
            <a:pPr marL="0" indent="0">
              <a:buNone/>
            </a:pPr>
            <a:r>
              <a:rPr lang="cs-CZ" dirty="0"/>
              <a:t>Je nejslavnějším mužem na Zemi. Má to však háček: není na Zemi… </a:t>
            </a:r>
            <a:br>
              <a:rPr lang="cs-CZ" dirty="0"/>
            </a:br>
            <a:r>
              <a:rPr lang="cs-CZ" dirty="0"/>
              <a:t>Před šesti dny se Mark </a:t>
            </a:r>
            <a:r>
              <a:rPr lang="cs-CZ" dirty="0" err="1"/>
              <a:t>Watney</a:t>
            </a:r>
            <a:r>
              <a:rPr lang="cs-CZ" dirty="0"/>
              <a:t> jako jeden z prvních lidí prošel </a:t>
            </a:r>
            <a:br>
              <a:rPr lang="cs-CZ" dirty="0"/>
            </a:br>
            <a:r>
              <a:rPr lang="cs-CZ" dirty="0"/>
              <a:t>po Marsu. Teď je přesvědčený, že bude prvním člověkem, který tam zemře. Málem zahynul v prašné bouři a zbytek jeho posádky odletěl </a:t>
            </a:r>
            <a:br>
              <a:rPr lang="cs-CZ" dirty="0"/>
            </a:br>
            <a:r>
              <a:rPr lang="cs-CZ" dirty="0"/>
              <a:t>v domnění, že je mrtvý. Mark nemá jak odeslat zprávu, že přežil. </a:t>
            </a:r>
            <a:br>
              <a:rPr lang="cs-CZ" dirty="0"/>
            </a:br>
            <a:r>
              <a:rPr lang="cs-CZ" dirty="0"/>
              <a:t>A i kdyby se s lidmi na Zemi spojit dokázal, zásoby mu dojdou mnohem dřív, </a:t>
            </a:r>
            <a:br>
              <a:rPr lang="cs-CZ" dirty="0"/>
            </a:br>
            <a:r>
              <a:rPr lang="cs-CZ" dirty="0"/>
              <a:t>než by stačila dorazit pomoc. Mark se však nevzdává. Vyzbrojen pouze svým důvtipem, technickými dovednostmi a nevyčerpatelným smyslem pro humor, který se pro něj stane nejcennějším zdrojem síly, se pouští do tvrdošíjného boje o přežití. Jak zdolává jednu zdánlivě nepřekonatelnou překážku za druhou, začíná věřit, že by na cizí planetě přece jen mohl obstát. Jenže Mars mu ještě přichystá nejedno překvapení…</a:t>
            </a:r>
            <a:br>
              <a:rPr lang="cs-CZ" dirty="0"/>
            </a:br>
            <a:r>
              <a:rPr lang="cs-CZ" dirty="0"/>
              <a:t>Strhující, podmanivý a přesvědčivý příběh o lidské nezdolnosti a vynalézavosti tváří v tvář beznadějné situaci obletěl celý čtenářský svět a ve všech zemích, kde vychází, sklízí nadšený ohlas. Zaujal i filmové tvůrce, režisér </a:t>
            </a:r>
            <a:r>
              <a:rPr lang="cs-CZ" dirty="0" err="1"/>
              <a:t>Ridley</a:t>
            </a:r>
            <a:r>
              <a:rPr lang="cs-CZ" dirty="0"/>
              <a:t> </a:t>
            </a:r>
            <a:r>
              <a:rPr lang="cs-CZ" dirty="0" err="1"/>
              <a:t>Scott</a:t>
            </a:r>
            <a:r>
              <a:rPr lang="cs-CZ" dirty="0"/>
              <a:t> natočil adaptaci s </a:t>
            </a:r>
            <a:r>
              <a:rPr lang="cs-CZ" dirty="0" err="1"/>
              <a:t>Mattem</a:t>
            </a:r>
            <a:r>
              <a:rPr lang="cs-CZ" dirty="0"/>
              <a:t> </a:t>
            </a:r>
            <a:r>
              <a:rPr lang="cs-CZ" dirty="0" err="1"/>
              <a:t>Damonem</a:t>
            </a:r>
            <a:r>
              <a:rPr lang="cs-CZ" dirty="0"/>
              <a:t> v hlavní roli.</a:t>
            </a:r>
          </a:p>
        </p:txBody>
      </p:sp>
      <p:pic>
        <p:nvPicPr>
          <p:cNvPr id="11266" name="Picture 2" descr="Marťan">
            <a:extLst>
              <a:ext uri="{FF2B5EF4-FFF2-40B4-BE49-F238E27FC236}">
                <a16:creationId xmlns:a16="http://schemas.microsoft.com/office/drawing/2014/main" id="{16DAA6B7-1A68-4A68-9239-3271B81F9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22225"/>
            <a:ext cx="238125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4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b="1" dirty="0">
                <a:solidFill>
                  <a:srgbClr val="FF0000"/>
                </a:solidFill>
              </a:rPr>
              <a:t>Náměsíčník</a:t>
            </a:r>
            <a:br>
              <a:rPr lang="cs-CZ" dirty="0"/>
            </a:br>
            <a:r>
              <a:rPr lang="cs-CZ" dirty="0"/>
              <a:t>Lars Kepler</a:t>
            </a:r>
            <a:br>
              <a:rPr lang="cs-CZ" dirty="0"/>
            </a:br>
            <a:endParaRPr lang="cs-CZ" dirty="0"/>
          </a:p>
        </p:txBody>
      </p:sp>
      <p:sp>
        <p:nvSpPr>
          <p:cNvPr id="3" name="Zástupný symbol pro obsah 2"/>
          <p:cNvSpPr>
            <a:spLocks noGrp="1"/>
          </p:cNvSpPr>
          <p:nvPr>
            <p:ph idx="1"/>
          </p:nvPr>
        </p:nvSpPr>
        <p:spPr>
          <a:xfrm>
            <a:off x="838200" y="1825625"/>
            <a:ext cx="9264162" cy="4351338"/>
          </a:xfrm>
        </p:spPr>
        <p:txBody>
          <a:bodyPr>
            <a:normAutofit fontScale="85000" lnSpcReduction="10000"/>
          </a:bodyPr>
          <a:lstStyle/>
          <a:p>
            <a:pPr marL="0" indent="0">
              <a:buNone/>
            </a:pPr>
            <a:r>
              <a:rPr lang="cs-CZ" dirty="0"/>
              <a:t>Krvavá noční můra v kempu za městem. Dokáže </a:t>
            </a:r>
            <a:r>
              <a:rPr lang="cs-CZ" dirty="0" err="1"/>
              <a:t>Joona</a:t>
            </a:r>
            <a:r>
              <a:rPr lang="cs-CZ" dirty="0"/>
              <a:t> </a:t>
            </a:r>
            <a:r>
              <a:rPr lang="cs-CZ" dirty="0" err="1"/>
              <a:t>Linna</a:t>
            </a:r>
            <a:r>
              <a:rPr lang="cs-CZ" dirty="0"/>
              <a:t> s pomocí hypnotizéra případ vyřešit? Uprostřed noci někdo nahlásí na tísňovou linku, že právě probíhá vloupání v uzavřeném kempu za Stockholmem. </a:t>
            </a:r>
            <a:br>
              <a:rPr lang="cs-CZ" dirty="0"/>
            </a:br>
            <a:r>
              <a:rPr lang="cs-CZ" dirty="0"/>
              <a:t>Na volání reaguje nejbližší policejní vůz, a když hlídka dorazí na místo, </a:t>
            </a:r>
            <a:br>
              <a:rPr lang="cs-CZ" dirty="0"/>
            </a:br>
            <a:r>
              <a:rPr lang="cs-CZ" dirty="0"/>
              <a:t>v jednom z karavanů se jí naskytne děsivý pohled. Podlahy, stěny </a:t>
            </a:r>
            <a:br>
              <a:rPr lang="cs-CZ" dirty="0"/>
            </a:br>
            <a:r>
              <a:rPr lang="cs-CZ" dirty="0"/>
              <a:t>a nábytek jsou zcela pokryty krví. Někoho tam zabili sekerou a brutálně rozčtvrtili. Nedaleko od místa činu spí na podlaze mladý muž s useknutou rukou, která mu slouží jako polštář. Mladík je okamžitě zatčen a převezen do vazby. Jedná se o sotva sedmnáctiletého syna slavného spisovatele. Záhy se ukáže, že trpí vzácným druhem náměsíčnosti. Mladík může být pachatelem, anebo také svědkem celého masakru, ovšem nic si nepamatuje.</a:t>
            </a:r>
            <a:br>
              <a:rPr lang="cs-CZ" dirty="0"/>
            </a:br>
            <a:r>
              <a:rPr lang="cs-CZ" dirty="0" err="1"/>
              <a:t>Joona</a:t>
            </a:r>
            <a:r>
              <a:rPr lang="cs-CZ" dirty="0"/>
              <a:t> </a:t>
            </a:r>
            <a:r>
              <a:rPr lang="cs-CZ" dirty="0" err="1"/>
              <a:t>Linna</a:t>
            </a:r>
            <a:r>
              <a:rPr lang="cs-CZ" dirty="0"/>
              <a:t>, který se případu ujme, požádá svého starého přítele Erika Mariu Barka, aby pomocí hypnózy zjistil, co se v karavanu stalo.</a:t>
            </a:r>
          </a:p>
        </p:txBody>
      </p:sp>
      <p:pic>
        <p:nvPicPr>
          <p:cNvPr id="12290" name="Picture 2" descr="Náměsíčník">
            <a:extLst>
              <a:ext uri="{FF2B5EF4-FFF2-40B4-BE49-F238E27FC236}">
                <a16:creationId xmlns:a16="http://schemas.microsoft.com/office/drawing/2014/main" id="{6E2A8093-B33B-45CF-8734-0BAF8F742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1587"/>
            <a:ext cx="238125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5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br>
              <a:rPr lang="cs-CZ" dirty="0"/>
            </a:br>
            <a:r>
              <a:rPr lang="cs-CZ" b="1" dirty="0">
                <a:solidFill>
                  <a:srgbClr val="FF0000"/>
                </a:solidFill>
              </a:rPr>
              <a:t>Narušení děje</a:t>
            </a:r>
            <a:br>
              <a:rPr lang="cs-CZ" dirty="0"/>
            </a:br>
            <a:r>
              <a:rPr lang="cs-CZ" dirty="0"/>
              <a:t>Emma </a:t>
            </a:r>
            <a:r>
              <a:rPr lang="cs-CZ" dirty="0" err="1"/>
              <a:t>Kausc</a:t>
            </a:r>
            <a:br>
              <a:rPr lang="cs-CZ" b="1" dirty="0"/>
            </a:br>
            <a:br>
              <a:rPr lang="cs-CZ" b="1" dirty="0"/>
            </a:br>
            <a:endParaRPr lang="cs-CZ" b="1" dirty="0"/>
          </a:p>
        </p:txBody>
      </p:sp>
      <p:sp>
        <p:nvSpPr>
          <p:cNvPr id="3" name="Zástupný symbol pro obsah 2"/>
          <p:cNvSpPr>
            <a:spLocks noGrp="1"/>
          </p:cNvSpPr>
          <p:nvPr>
            <p:ph idx="1"/>
          </p:nvPr>
        </p:nvSpPr>
        <p:spPr>
          <a:xfrm>
            <a:off x="838200" y="1825625"/>
            <a:ext cx="8780585" cy="4351338"/>
          </a:xfrm>
        </p:spPr>
        <p:txBody>
          <a:bodyPr>
            <a:normAutofit fontScale="85000" lnSpcReduction="20000"/>
          </a:bodyPr>
          <a:lstStyle/>
          <a:p>
            <a:pPr marL="0" indent="0">
              <a:buNone/>
            </a:pPr>
            <a:r>
              <a:rPr lang="cs-CZ" dirty="0"/>
              <a:t>Literatura a život mají společného jmenovatele: příběh. Píší se sedmdesátá léta a William „Mole Man“ </a:t>
            </a:r>
            <a:r>
              <a:rPr lang="cs-CZ" dirty="0" err="1"/>
              <a:t>Lyttle</a:t>
            </a:r>
            <a:r>
              <a:rPr lang="cs-CZ" dirty="0"/>
              <a:t> vykope v tunelu pod svým domem větu, která nezvratně ovlivní chod našeho světa. „Naše životy už nám nepřipadají jako příběhy.“ Protagonistkou </a:t>
            </a:r>
            <a:r>
              <a:rPr lang="cs-CZ" dirty="0" err="1"/>
              <a:t>autofikčního</a:t>
            </a:r>
            <a:r>
              <a:rPr lang="cs-CZ" dirty="0"/>
              <a:t> románu je třiatřicetiletá Emma, která se snaží porozumět svým českým kořenům, vyrovnat se se smrtí matky a najít odpovědi </a:t>
            </a:r>
            <a:br>
              <a:rPr lang="cs-CZ" dirty="0"/>
            </a:br>
            <a:r>
              <a:rPr lang="cs-CZ" dirty="0"/>
              <a:t>na otázky okolo zmizení své partnerky. Historie okolo ní neplyne, naopak se hromadí a tříští. Mezi pozůstatky se katastroficky zvedá vodní hladina a sílí požáry. Emma se jimi prodírá ve snaze poodejít </a:t>
            </a:r>
            <a:br>
              <a:rPr lang="cs-CZ" dirty="0"/>
            </a:br>
            <a:r>
              <a:rPr lang="cs-CZ" dirty="0"/>
              <a:t>od lásky, ve které se vítězí a prohrává. V jejím vyprávění docházíme na konec společně či každý po svém, příběh zůstává. Stejně jako otázka, zda vyprávění může člověku pomoci vyrovnat se s tragickými událostmi.</a:t>
            </a:r>
            <a:br>
              <a:rPr lang="cs-CZ" dirty="0"/>
            </a:br>
            <a:r>
              <a:rPr lang="cs-CZ" dirty="0"/>
              <a:t>První román Emmy </a:t>
            </a:r>
            <a:r>
              <a:rPr lang="cs-CZ" dirty="0" err="1"/>
              <a:t>Kausc</a:t>
            </a:r>
            <a:r>
              <a:rPr lang="cs-CZ" dirty="0"/>
              <a:t> ukazuje, že autorka je originální vypravěčkou, která umí příběhy nejen barvitě vyprávět, ale také </a:t>
            </a:r>
            <a:br>
              <a:rPr lang="cs-CZ" dirty="0"/>
            </a:br>
            <a:r>
              <a:rPr lang="cs-CZ" dirty="0"/>
              <a:t>o nich přemýšlet.</a:t>
            </a:r>
          </a:p>
        </p:txBody>
      </p:sp>
      <p:pic>
        <p:nvPicPr>
          <p:cNvPr id="13314" name="Picture 2" descr="Narušení děje">
            <a:extLst>
              <a:ext uri="{FF2B5EF4-FFF2-40B4-BE49-F238E27FC236}">
                <a16:creationId xmlns:a16="http://schemas.microsoft.com/office/drawing/2014/main" id="{DFAF9B93-2541-41AB-AA05-124E6034C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50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b="1" dirty="0">
                <a:solidFill>
                  <a:srgbClr val="FF0000"/>
                </a:solidFill>
              </a:rPr>
              <a:t>Naslouchač</a:t>
            </a:r>
            <a:br>
              <a:rPr lang="cs-CZ" dirty="0"/>
            </a:br>
            <a:r>
              <a:rPr lang="cs-CZ" dirty="0"/>
              <a:t>Petra Stehlíková</a:t>
            </a:r>
            <a:br>
              <a:rPr lang="cs-CZ" dirty="0"/>
            </a:br>
            <a:endParaRPr lang="cs-CZ" dirty="0"/>
          </a:p>
        </p:txBody>
      </p:sp>
      <p:sp>
        <p:nvSpPr>
          <p:cNvPr id="3" name="Zástupný symbol pro obsah 2"/>
          <p:cNvSpPr>
            <a:spLocks noGrp="1"/>
          </p:cNvSpPr>
          <p:nvPr>
            <p:ph idx="1"/>
          </p:nvPr>
        </p:nvSpPr>
        <p:spPr>
          <a:xfrm>
            <a:off x="838200" y="1825625"/>
            <a:ext cx="9281746" cy="4351338"/>
          </a:xfrm>
        </p:spPr>
        <p:txBody>
          <a:bodyPr>
            <a:normAutofit fontScale="77500" lnSpcReduction="20000"/>
          </a:bodyPr>
          <a:lstStyle/>
          <a:p>
            <a:pPr marL="0" indent="0">
              <a:buNone/>
            </a:pPr>
            <a:r>
              <a:rPr lang="cs-CZ" dirty="0"/>
              <a:t>Originální česká fantasy z fascinujícího temného světa. Po Velké válce je svět rozdělen na dvě části, jedna je obyvatelná a druhá je zamořená jedovatými plyny. Obyvatelnou polovinu chrání štít, který čerpá energii ze zvláštního </a:t>
            </a:r>
          </a:p>
          <a:p>
            <a:pPr marL="0" indent="0">
              <a:buNone/>
            </a:pPr>
            <a:r>
              <a:rPr lang="cs-CZ" dirty="0"/>
              <a:t>nerostu zvaného </a:t>
            </a:r>
            <a:r>
              <a:rPr lang="cs-CZ" dirty="0" err="1"/>
              <a:t>sklenit</a:t>
            </a:r>
            <a:r>
              <a:rPr lang="cs-CZ" dirty="0"/>
              <a:t>. V blízkosti štítu žije národ sklenařů, kteří jako jediní dovedou </a:t>
            </a:r>
            <a:r>
              <a:rPr lang="cs-CZ" dirty="0" err="1"/>
              <a:t>sklenit</a:t>
            </a:r>
            <a:r>
              <a:rPr lang="cs-CZ" dirty="0"/>
              <a:t> těžit. Platí však za to vysokou daň. Nejenže energetické pole štítu odkazuje sklenaře k životu v téměř středověkých podmínkách. Těžba </a:t>
            </a:r>
            <a:r>
              <a:rPr lang="cs-CZ" dirty="0" err="1"/>
              <a:t>sklenitu</a:t>
            </a:r>
            <a:r>
              <a:rPr lang="cs-CZ" dirty="0"/>
              <a:t> způsobuje mnoho nemocí a znetvoření. Navíc byli sklenaři zotročeni lidmi z nížin. Třináctiletá </a:t>
            </a:r>
            <a:r>
              <a:rPr lang="cs-CZ" dirty="0" err="1"/>
              <a:t>Ilan</a:t>
            </a:r>
            <a:r>
              <a:rPr lang="cs-CZ" dirty="0"/>
              <a:t> se jako jedno z mála dětí narodila bez deformací. Aby nebyla odvedena od své rodiny, od dětství se vydává za chlapce a skrývá se v hábitu s maskou, který </a:t>
            </a:r>
            <a:r>
              <a:rPr lang="cs-CZ" dirty="0" err="1"/>
              <a:t>musíi</a:t>
            </a:r>
            <a:r>
              <a:rPr lang="cs-CZ" dirty="0"/>
              <a:t> sklenaři nosit na znamení podřízenosti. Díky své schopnosti naslouchat </a:t>
            </a:r>
            <a:r>
              <a:rPr lang="cs-CZ" dirty="0" err="1"/>
              <a:t>sklenitu</a:t>
            </a:r>
            <a:r>
              <a:rPr lang="cs-CZ" dirty="0"/>
              <a:t> se začíná učit </a:t>
            </a:r>
            <a:r>
              <a:rPr lang="cs-CZ" dirty="0" err="1"/>
              <a:t>sklenařským</a:t>
            </a:r>
            <a:r>
              <a:rPr lang="cs-CZ" dirty="0"/>
              <a:t> brusičem. Její dar je tak výjimečný, že si ji vybere sám kapitán pětadvacítky, družiny bojovníků, jež má za úkol chránit sklenářská města před nebezpečnými tvory zrozenými </a:t>
            </a:r>
            <a:br>
              <a:rPr lang="cs-CZ" dirty="0"/>
            </a:br>
            <a:r>
              <a:rPr lang="cs-CZ" dirty="0"/>
              <a:t>z </a:t>
            </a:r>
            <a:r>
              <a:rPr lang="cs-CZ" dirty="0" err="1"/>
              <a:t>otráveneho</a:t>
            </a:r>
            <a:r>
              <a:rPr lang="cs-CZ" dirty="0"/>
              <a:t> vzduchu za štítem, kterým sklenaři říkají </a:t>
            </a:r>
            <a:r>
              <a:rPr lang="cs-CZ" dirty="0" err="1"/>
              <a:t>Nasterea</a:t>
            </a:r>
            <a:r>
              <a:rPr lang="cs-CZ" dirty="0"/>
              <a:t>. </a:t>
            </a:r>
            <a:r>
              <a:rPr lang="cs-CZ" dirty="0" err="1"/>
              <a:t>Ilan</a:t>
            </a:r>
            <a:r>
              <a:rPr lang="cs-CZ" dirty="0"/>
              <a:t> ví, že musí za každou cenu uchránit své tajemství. Před pětadvaceti bojovníky, nepřáteli, kteří zotročili její lid. Přesto se nedokáže ubránit, postupně se s muži sbližuje </a:t>
            </a:r>
            <a:br>
              <a:rPr lang="cs-CZ" dirty="0"/>
            </a:br>
            <a:r>
              <a:rPr lang="cs-CZ" dirty="0"/>
              <a:t>a zjišťuje pravdu, která byla sklenařům po celá léta tajena.</a:t>
            </a:r>
          </a:p>
        </p:txBody>
      </p:sp>
      <p:pic>
        <p:nvPicPr>
          <p:cNvPr id="14338" name="Picture 2" descr="Naslouchač">
            <a:extLst>
              <a:ext uri="{FF2B5EF4-FFF2-40B4-BE49-F238E27FC236}">
                <a16:creationId xmlns:a16="http://schemas.microsoft.com/office/drawing/2014/main" id="{C39ACD3E-9C6D-4827-A6D4-23111AA7F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138" y="0"/>
            <a:ext cx="218686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6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b="1" dirty="0">
                <a:solidFill>
                  <a:srgbClr val="FF0000"/>
                </a:solidFill>
              </a:rPr>
              <a:t>Návrat</a:t>
            </a:r>
            <a:br>
              <a:rPr lang="cs-CZ" dirty="0"/>
            </a:br>
            <a:r>
              <a:rPr lang="cs-CZ" dirty="0"/>
              <a:t>Petra Dvořáková</a:t>
            </a:r>
            <a:br>
              <a:rPr lang="cs-CZ" dirty="0"/>
            </a:br>
            <a:endParaRPr lang="cs-CZ" dirty="0"/>
          </a:p>
        </p:txBody>
      </p:sp>
      <p:sp>
        <p:nvSpPr>
          <p:cNvPr id="3" name="Zástupný symbol pro obsah 2"/>
          <p:cNvSpPr>
            <a:spLocks noGrp="1"/>
          </p:cNvSpPr>
          <p:nvPr>
            <p:ph idx="1"/>
          </p:nvPr>
        </p:nvSpPr>
        <p:spPr>
          <a:xfrm>
            <a:off x="838200" y="1825625"/>
            <a:ext cx="8972550" cy="4351338"/>
          </a:xfrm>
        </p:spPr>
        <p:txBody>
          <a:bodyPr>
            <a:normAutofit fontScale="70000" lnSpcReduction="20000"/>
          </a:bodyPr>
          <a:lstStyle/>
          <a:p>
            <a:pPr marL="0" indent="0">
              <a:buNone/>
            </a:pPr>
            <a:r>
              <a:rPr lang="cs-CZ" b="0" i="0" dirty="0">
                <a:solidFill>
                  <a:srgbClr val="333333"/>
                </a:solidFill>
                <a:effectLst/>
                <a:latin typeface="Open Sans" panose="020B0606030504020204" pitchFamily="34" charset="0"/>
              </a:rPr>
              <a:t>Může být láska k Bohu silnější než ta lidská? Jana je přesvědčená, že její víru nemůže zlomit vůbec nic. Zvlášť když k ní na prahu dospělosti přichází svoboda a ona konečně může žít v klášteře. Vstupuje mezi sestry plná nadějí, odhodlání, ale i iluzí. Ty se začínají s každodenním řeholním životem plíživě drolit a nakonec úplně rozpadat. Jana musí znovu potěžkat svůj dřívější nenaplněný a bolestně „nedořečený“ vztah k Viktorovi, ale především si odpovědět na otázky, jež do jejího života vnáší záhadná a nespoutaná Karin, která se jednoho dne objeví v klášteře mezi starými ženami. Janina představa o tom, jak vypadá skutečná láska, se dramaticky mění a rozostřuje. Stejně tak se společenství sester musí denně ptát, jak se dá v proměněném světě navrátit ke svému původnímu poslání.</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Román spletený z mnoha jemných, ale zdařilých vypravěčských vláken čtenáři umožňuje nahlédnout do tajemného světa, který je mu běžně nepřístupný a jehož všednost naprosto neodpovídá obecně sdíleným představám. Jakkoli se takto zachycený obraz života v klášteře může místy jevit jako dost nelichotivý, nikoho nesoudí. Je to především portrét člověka se vším světlým i temným, co jeho bytí přináší. V neposlední řadě je tato kniha fascinujícím milostným příběhem. Protože lidská láska je jako nezkrotitelné, mnohočetné zvíře, které k sobě vytrvale hledá druha…</a:t>
            </a:r>
            <a:endParaRPr lang="cs-CZ" dirty="0"/>
          </a:p>
        </p:txBody>
      </p:sp>
      <p:pic>
        <p:nvPicPr>
          <p:cNvPr id="15362" name="Picture 2" descr="Návrat">
            <a:extLst>
              <a:ext uri="{FF2B5EF4-FFF2-40B4-BE49-F238E27FC236}">
                <a16:creationId xmlns:a16="http://schemas.microsoft.com/office/drawing/2014/main" id="{09F050D4-C451-4DA3-931B-873589039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56356"/>
            <a:ext cx="23812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3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Nezval: Básník a jeho syn</a:t>
            </a:r>
            <a:br>
              <a:rPr lang="cs-CZ" b="1" dirty="0"/>
            </a:br>
            <a:r>
              <a:rPr lang="cs-CZ" dirty="0"/>
              <a:t>Krystyna </a:t>
            </a:r>
            <a:r>
              <a:rPr lang="cs-CZ" dirty="0" err="1"/>
              <a:t>Wanatowiczová</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70000" lnSpcReduction="20000"/>
          </a:bodyPr>
          <a:lstStyle/>
          <a:p>
            <a:pPr marL="0" indent="0">
              <a:buNone/>
            </a:pPr>
            <a:r>
              <a:rPr lang="cs-CZ" dirty="0"/>
              <a:t>Kniha Nezval. Básník a jeho syn přináší politický a společenský portrét Vítězslava Nezvala (1900-1958), jednoho z největších českých básníků 20. století. Představuje hloubkovou sondu, přibližující přerod uznávaného umělce v </a:t>
            </a:r>
            <a:r>
              <a:rPr lang="cs-CZ" dirty="0" err="1"/>
              <a:t>exponenta</a:t>
            </a:r>
            <a:r>
              <a:rPr lang="cs-CZ" dirty="0"/>
              <a:t> stalinistické propagandy, a líčí dramata, kauzy a souvislosti s tím spojené. V neposlední řadě též mapuje širší veřejnosti zcela neznámý život Nezvalova syna Roberta, který by letos oslavil 70. narozeniny.</a:t>
            </a:r>
            <a:br>
              <a:rPr lang="cs-CZ" dirty="0"/>
            </a:br>
            <a:r>
              <a:rPr lang="cs-CZ" dirty="0"/>
              <a:t>Ústřední téma Nezvalova životního příběhu je ryze faustovské - znovu a znovu se v něm vrací touha po epochálním společenském úspěchu a ceny, kterou je nutné za něj zaplatit. A to jak v časech první republiky, tak především po roce 1945, respektive 1948, kdy si svou životní úroveň rozhodl vykupovat umělecky velmi spornými počiny a bezmeznou loajalitou vůči komunistickému režimu. Že šlo o cenu příliš vysokou, pocítil jak Nezval sám, tak jeho syn.</a:t>
            </a:r>
            <a:br>
              <a:rPr lang="cs-CZ" dirty="0"/>
            </a:br>
            <a:r>
              <a:rPr lang="cs-CZ" dirty="0"/>
              <a:t>Text, vycházející z mnoha osobních svědectví, vzpomínek a bezpočtu archivních dokumentů, ilustruje více než sto dvacet málo známých nebo dosud nepublikovaných fotografií a faksimilií. Básníkův přítel Jan Werich kdysi řekl, že kdyby Nezval žil v jiné zemi, byly by o tomto výjimečném muži napsány dvě tlusté knihy. Jedna pro a jedna proti. Přestože žijeme již ve 21. století, žádné takové dosud nevyšly. Tato je první a spojuje v sobě oba pohledy</a:t>
            </a:r>
          </a:p>
        </p:txBody>
      </p:sp>
      <p:pic>
        <p:nvPicPr>
          <p:cNvPr id="16386" name="Picture 2" descr="Nezval: Básník a jeho syn">
            <a:extLst>
              <a:ext uri="{FF2B5EF4-FFF2-40B4-BE49-F238E27FC236}">
                <a16:creationId xmlns:a16="http://schemas.microsoft.com/office/drawing/2014/main" id="{B7C253B5-04C5-4F93-8C95-D9F38A6F3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28575"/>
            <a:ext cx="238125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54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en-US" b="1" dirty="0" err="1">
                <a:solidFill>
                  <a:srgbClr val="FF0000"/>
                </a:solidFill>
              </a:rPr>
              <a:t>Nikdo</a:t>
            </a:r>
            <a:r>
              <a:rPr lang="en-US" b="1" dirty="0">
                <a:solidFill>
                  <a:srgbClr val="FF0000"/>
                </a:solidFill>
              </a:rPr>
              <a:t> </a:t>
            </a:r>
            <a:r>
              <a:rPr lang="en-US" b="1" dirty="0" err="1">
                <a:solidFill>
                  <a:srgbClr val="FF0000"/>
                </a:solidFill>
              </a:rPr>
              <a:t>nic</a:t>
            </a:r>
            <a:r>
              <a:rPr lang="en-US" b="1" dirty="0">
                <a:solidFill>
                  <a:srgbClr val="FF0000"/>
                </a:solidFill>
              </a:rPr>
              <a:t> </a:t>
            </a:r>
            <a:r>
              <a:rPr lang="en-US" b="1" dirty="0" err="1">
                <a:solidFill>
                  <a:srgbClr val="FF0000"/>
                </a:solidFill>
              </a:rPr>
              <a:t>neviděl</a:t>
            </a:r>
            <a:br>
              <a:rPr lang="en-US" b="1" dirty="0"/>
            </a:br>
            <a:r>
              <a:rPr lang="en-US" dirty="0"/>
              <a:t>Andrea Mara</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92500" lnSpcReduction="20000"/>
          </a:bodyPr>
          <a:lstStyle/>
          <a:p>
            <a:pPr marL="0" indent="0">
              <a:buNone/>
            </a:pPr>
            <a:r>
              <a:rPr lang="cs-CZ" dirty="0" err="1"/>
              <a:t>Sive</a:t>
            </a:r>
            <a:r>
              <a:rPr lang="cs-CZ" dirty="0"/>
              <a:t> stojí na nacpaném nástupišti metra v Londýně. Když metro přijede, její dvě holčičky, jedna šestiletá a druhá dvouletá, naskočí do vagonu před ní. Protože se </a:t>
            </a:r>
            <a:r>
              <a:rPr lang="cs-CZ" dirty="0" err="1"/>
              <a:t>Sive</a:t>
            </a:r>
            <a:r>
              <a:rPr lang="cs-CZ" dirty="0"/>
              <a:t> zrovna dívá na telefon, aby zjistila, kdo jí volá, nestačí nastoupit za nimi a dveře se zavřou. Souprava odjíždí a </a:t>
            </a:r>
            <a:r>
              <a:rPr lang="cs-CZ" dirty="0" err="1"/>
              <a:t>Sive</a:t>
            </a:r>
            <a:r>
              <a:rPr lang="cs-CZ" dirty="0"/>
              <a:t> zůstane stát na nástupišti.</a:t>
            </a:r>
            <a:br>
              <a:rPr lang="cs-CZ" dirty="0"/>
            </a:br>
            <a:r>
              <a:rPr lang="cs-CZ" dirty="0"/>
              <a:t>Než se dostane na další zastávku, přesvědčuje sebe samu, že všechno bude v pořádku. Brzy však začne panikařit, protože na ni na nástupišti nečekají dvě děti, nýbrž jen jedno. Ztratila se její druhá dcera? Unesl ji nějaký neznámý kolemjdoucí? Nebo je viník blíž, než si myslí? Nikdo neříká pravdu, všichni lžou a čím déle hledání trvá, tím těžší bude dceru najít…</a:t>
            </a:r>
            <a:br>
              <a:rPr lang="cs-CZ" dirty="0"/>
            </a:br>
            <a:r>
              <a:rPr lang="cs-CZ" dirty="0"/>
              <a:t>Kniha je inspirována zážitkem z autorčina vlastního života. Když jí bylo dvanáct let, s jednou s jejích tří sester zůstala zavřená </a:t>
            </a:r>
            <a:br>
              <a:rPr lang="cs-CZ" dirty="0"/>
            </a:br>
            <a:r>
              <a:rPr lang="cs-CZ" dirty="0"/>
              <a:t>v odjíždějícím metru, zatímco rodiče a další dvě sestry zůstali na nástupišti.</a:t>
            </a:r>
          </a:p>
        </p:txBody>
      </p:sp>
      <p:pic>
        <p:nvPicPr>
          <p:cNvPr id="17410" name="Picture 2" descr="Nikdo nic neviděl">
            <a:extLst>
              <a:ext uri="{FF2B5EF4-FFF2-40B4-BE49-F238E27FC236}">
                <a16:creationId xmlns:a16="http://schemas.microsoft.com/office/drawing/2014/main" id="{2BEF126F-8996-4AE4-A9C5-0FD1AF5FF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1587"/>
            <a:ext cx="238125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2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F00E0-CE10-B949-A886-9402B15A44FD}"/>
              </a:ext>
            </a:extLst>
          </p:cNvPr>
          <p:cNvSpPr>
            <a:spLocks noGrp="1"/>
          </p:cNvSpPr>
          <p:nvPr>
            <p:ph type="ctrTitle"/>
          </p:nvPr>
        </p:nvSpPr>
        <p:spPr/>
        <p:txBody>
          <a:bodyPr/>
          <a:lstStyle/>
          <a:p>
            <a:endParaRPr lang="cs-CZ" dirty="0"/>
          </a:p>
        </p:txBody>
      </p:sp>
      <p:sp>
        <p:nvSpPr>
          <p:cNvPr id="3" name="Podnadpis 2">
            <a:extLst>
              <a:ext uri="{FF2B5EF4-FFF2-40B4-BE49-F238E27FC236}">
                <a16:creationId xmlns:a16="http://schemas.microsoft.com/office/drawing/2014/main" id="{75650000-B95C-3847-A49D-62896EE18A43}"/>
              </a:ext>
            </a:extLst>
          </p:cNvPr>
          <p:cNvSpPr>
            <a:spLocks noGrp="1"/>
          </p:cNvSpPr>
          <p:nvPr>
            <p:ph type="subTitle" idx="1"/>
          </p:nvPr>
        </p:nvSpPr>
        <p:spPr>
          <a:xfrm>
            <a:off x="1524000" y="3602037"/>
            <a:ext cx="9144000" cy="1653841"/>
          </a:xfrm>
        </p:spPr>
        <p:txBody>
          <a:bodyPr/>
          <a:lstStyle/>
          <a:p>
            <a:r>
              <a:rPr lang="cs-CZ" dirty="0"/>
              <a:t>ŠKOLNÍ KNIHOVNA</a:t>
            </a:r>
          </a:p>
        </p:txBody>
      </p:sp>
      <p:pic>
        <p:nvPicPr>
          <p:cNvPr id="1026" name="Picture 2">
            <a:extLst>
              <a:ext uri="{FF2B5EF4-FFF2-40B4-BE49-F238E27FC236}">
                <a16:creationId xmlns:a16="http://schemas.microsoft.com/office/drawing/2014/main" id="{ED7AF50F-4AC0-5946-9F13-A7201123D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35" y="424451"/>
            <a:ext cx="2185684" cy="939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4D4929A-B39B-144E-9923-97272A1437D3}"/>
              </a:ext>
            </a:extLst>
          </p:cNvPr>
          <p:cNvSpPr txBox="1"/>
          <p:nvPr/>
        </p:nvSpPr>
        <p:spPr>
          <a:xfrm>
            <a:off x="4149378" y="660956"/>
            <a:ext cx="3724096" cy="369332"/>
          </a:xfrm>
          <a:prstGeom prst="rect">
            <a:avLst/>
          </a:prstGeom>
          <a:noFill/>
        </p:spPr>
        <p:txBody>
          <a:bodyPr wrap="none" rtlCol="0">
            <a:spAutoFit/>
          </a:bodyPr>
          <a:lstStyle/>
          <a:p>
            <a:r>
              <a:rPr lang="cs-CZ" dirty="0"/>
              <a:t>Gymnázium, Praha 9, Litoměřická 726</a:t>
            </a:r>
          </a:p>
        </p:txBody>
      </p:sp>
      <p:sp>
        <p:nvSpPr>
          <p:cNvPr id="7" name="TextovéPole 6"/>
          <p:cNvSpPr txBox="1"/>
          <p:nvPr/>
        </p:nvSpPr>
        <p:spPr>
          <a:xfrm>
            <a:off x="4103659" y="1354206"/>
            <a:ext cx="4046810" cy="369332"/>
          </a:xfrm>
          <a:prstGeom prst="rect">
            <a:avLst/>
          </a:prstGeom>
          <a:noFill/>
        </p:spPr>
        <p:txBody>
          <a:bodyPr wrap="square" rtlCol="0">
            <a:spAutoFit/>
          </a:bodyPr>
          <a:lstStyle/>
          <a:p>
            <a:pPr algn="ctr"/>
            <a:r>
              <a:rPr lang="cs-CZ" dirty="0"/>
              <a:t>OTEVÍRACÍ DOBA: ČERVEN 2025</a:t>
            </a:r>
          </a:p>
        </p:txBody>
      </p:sp>
      <p:graphicFrame>
        <p:nvGraphicFramePr>
          <p:cNvPr id="8" name="Tabulka 7"/>
          <p:cNvGraphicFramePr>
            <a:graphicFrameLocks noGrp="1"/>
          </p:cNvGraphicFramePr>
          <p:nvPr>
            <p:extLst>
              <p:ext uri="{D42A27DB-BD31-4B8C-83A1-F6EECF244321}">
                <p14:modId xmlns:p14="http://schemas.microsoft.com/office/powerpoint/2010/main" val="3276334499"/>
              </p:ext>
            </p:extLst>
          </p:nvPr>
        </p:nvGraphicFramePr>
        <p:xfrm>
          <a:off x="2057401" y="2062066"/>
          <a:ext cx="8453061" cy="4237389"/>
        </p:xfrm>
        <a:graphic>
          <a:graphicData uri="http://schemas.openxmlformats.org/drawingml/2006/table">
            <a:tbl>
              <a:tblPr firstRow="1" firstCol="1" bandRow="1">
                <a:tableStyleId>{5C22544A-7EE6-4342-B048-85BDC9FD1C3A}</a:tableStyleId>
              </a:tblPr>
              <a:tblGrid>
                <a:gridCol w="789151">
                  <a:extLst>
                    <a:ext uri="{9D8B030D-6E8A-4147-A177-3AD203B41FA5}">
                      <a16:colId xmlns:a16="http://schemas.microsoft.com/office/drawing/2014/main" val="2680595012"/>
                    </a:ext>
                  </a:extLst>
                </a:gridCol>
                <a:gridCol w="3831955">
                  <a:extLst>
                    <a:ext uri="{9D8B030D-6E8A-4147-A177-3AD203B41FA5}">
                      <a16:colId xmlns:a16="http://schemas.microsoft.com/office/drawing/2014/main" val="2076068634"/>
                    </a:ext>
                  </a:extLst>
                </a:gridCol>
                <a:gridCol w="3831955">
                  <a:extLst>
                    <a:ext uri="{9D8B030D-6E8A-4147-A177-3AD203B41FA5}">
                      <a16:colId xmlns:a16="http://schemas.microsoft.com/office/drawing/2014/main" val="438210165"/>
                    </a:ext>
                  </a:extLst>
                </a:gridCol>
              </a:tblGrid>
              <a:tr h="668903">
                <a:tc>
                  <a:txBody>
                    <a:bodyPr/>
                    <a:lstStyle/>
                    <a:p>
                      <a:pPr algn="ctr">
                        <a:lnSpc>
                          <a:spcPct val="107000"/>
                        </a:lnSpc>
                        <a:spcAft>
                          <a:spcPts val="0"/>
                        </a:spcAft>
                      </a:pPr>
                      <a:r>
                        <a:rPr lang="cs-CZ" sz="2800" dirty="0">
                          <a:effectLst/>
                        </a:rPr>
                        <a:t>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DOPOLEDNE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ODPOLEDNE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31892"/>
                  </a:ext>
                </a:extLst>
              </a:tr>
              <a:tr h="668903">
                <a:tc>
                  <a:txBody>
                    <a:bodyPr/>
                    <a:lstStyle/>
                    <a:p>
                      <a:pPr algn="ctr">
                        <a:lnSpc>
                          <a:spcPct val="107000"/>
                        </a:lnSpc>
                        <a:spcAft>
                          <a:spcPts val="0"/>
                        </a:spcAft>
                      </a:pPr>
                      <a:r>
                        <a:rPr lang="cs-CZ" sz="2800" dirty="0">
                          <a:effectLst/>
                        </a:rPr>
                        <a:t>PO</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9:40 – 10:00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11:50 – 14:25</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0907631"/>
                  </a:ext>
                </a:extLst>
              </a:tr>
              <a:tr h="668903">
                <a:tc>
                  <a:txBody>
                    <a:bodyPr/>
                    <a:lstStyle/>
                    <a:p>
                      <a:pPr algn="ctr">
                        <a:lnSpc>
                          <a:spcPct val="107000"/>
                        </a:lnSpc>
                        <a:spcAft>
                          <a:spcPts val="0"/>
                        </a:spcAft>
                      </a:pPr>
                      <a:r>
                        <a:rPr lang="cs-CZ" sz="2800" dirty="0">
                          <a:effectLst/>
                        </a:rPr>
                        <a:t>ÚT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9:40 – 10:00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12:00 – 12:45</a:t>
                      </a:r>
                    </a:p>
                    <a:p>
                      <a:pPr algn="ctr">
                        <a:lnSpc>
                          <a:spcPct val="107000"/>
                        </a:lnSpc>
                        <a:spcAft>
                          <a:spcPts val="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14:00 – 15:00</a:t>
                      </a:r>
                    </a:p>
                  </a:txBody>
                  <a:tcPr marL="68580" marR="68580" marT="0" marB="0"/>
                </a:tc>
                <a:extLst>
                  <a:ext uri="{0D108BD9-81ED-4DB2-BD59-A6C34878D82A}">
                    <a16:rowId xmlns:a16="http://schemas.microsoft.com/office/drawing/2014/main" val="2733035384"/>
                  </a:ext>
                </a:extLst>
              </a:tr>
              <a:tr h="668903">
                <a:tc>
                  <a:txBody>
                    <a:bodyPr/>
                    <a:lstStyle/>
                    <a:p>
                      <a:pPr algn="ctr">
                        <a:lnSpc>
                          <a:spcPct val="107000"/>
                        </a:lnSpc>
                        <a:spcAft>
                          <a:spcPts val="0"/>
                        </a:spcAft>
                      </a:pPr>
                      <a:r>
                        <a:rPr lang="cs-CZ" sz="2800" dirty="0">
                          <a:effectLst/>
                        </a:rPr>
                        <a:t>ST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9:40 – 10:00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13:50 – 15:00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4106483"/>
                  </a:ext>
                </a:extLst>
              </a:tr>
              <a:tr h="668903">
                <a:tc>
                  <a:txBody>
                    <a:bodyPr/>
                    <a:lstStyle/>
                    <a:p>
                      <a:pPr algn="ctr">
                        <a:lnSpc>
                          <a:spcPct val="107000"/>
                        </a:lnSpc>
                        <a:spcAft>
                          <a:spcPts val="0"/>
                        </a:spcAft>
                      </a:pPr>
                      <a:r>
                        <a:rPr lang="cs-CZ" sz="2800" dirty="0">
                          <a:effectLst/>
                        </a:rPr>
                        <a:t>ČT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9:40 – 10:00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13:00 – 14:00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375280"/>
                  </a:ext>
                </a:extLst>
              </a:tr>
              <a:tr h="668903">
                <a:tc>
                  <a:txBody>
                    <a:bodyPr/>
                    <a:lstStyle/>
                    <a:p>
                      <a:pPr algn="ctr">
                        <a:lnSpc>
                          <a:spcPct val="107000"/>
                        </a:lnSpc>
                        <a:spcAft>
                          <a:spcPts val="0"/>
                        </a:spcAft>
                      </a:pPr>
                      <a:r>
                        <a:rPr lang="cs-CZ" sz="2800" dirty="0">
                          <a:effectLst/>
                        </a:rPr>
                        <a:t>PÁ</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9:40 – 10:00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2800" dirty="0">
                          <a:effectLst/>
                        </a:rPr>
                        <a:t>13:00 – 14:00</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5640450"/>
                  </a:ext>
                </a:extLst>
              </a:tr>
            </a:tbl>
          </a:graphicData>
        </a:graphic>
      </p:graphicFrame>
      <p:pic>
        <p:nvPicPr>
          <p:cNvPr id="9" name="Obrázek 8">
            <a:extLst>
              <a:ext uri="{FF2B5EF4-FFF2-40B4-BE49-F238E27FC236}">
                <a16:creationId xmlns:a16="http://schemas.microsoft.com/office/drawing/2014/main" id="{0DAA0989-DCA9-48A7-AB15-25379E4CE7F4}"/>
              </a:ext>
            </a:extLst>
          </p:cNvPr>
          <p:cNvPicPr>
            <a:picLocks noChangeAspect="1"/>
          </p:cNvPicPr>
          <p:nvPr/>
        </p:nvPicPr>
        <p:blipFill>
          <a:blip r:embed="rId3"/>
          <a:stretch>
            <a:fillRect/>
          </a:stretch>
        </p:blipFill>
        <p:spPr>
          <a:xfrm>
            <a:off x="10260922" y="424451"/>
            <a:ext cx="1078992" cy="1078992"/>
          </a:xfrm>
          <a:prstGeom prst="rect">
            <a:avLst/>
          </a:prstGeom>
        </p:spPr>
      </p:pic>
    </p:spTree>
    <p:extLst>
      <p:ext uri="{BB962C8B-B14F-4D97-AF65-F5344CB8AC3E}">
        <p14:creationId xmlns:p14="http://schemas.microsoft.com/office/powerpoint/2010/main" val="162077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Objektivní nález: Moje nejtěžší mise</a:t>
            </a:r>
            <a:br>
              <a:rPr lang="cs-CZ" b="1" dirty="0"/>
            </a:br>
            <a:r>
              <a:rPr lang="cs-CZ" dirty="0"/>
              <a:t>Tomáš Šebek</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62500" lnSpcReduction="20000"/>
          </a:bodyPr>
          <a:lstStyle/>
          <a:p>
            <a:pPr marL="0" indent="0">
              <a:buNone/>
            </a:pPr>
            <a:r>
              <a:rPr lang="cs-CZ" dirty="0"/>
              <a:t>„Když se narodíte do rodiny násilníka a alkoholičky, máte dvě možnosti, jak naložit se svým životem. Za prvé si ho můžete podělat. Anebo si ho poděláte míň, když se budete víc snažit. Je čas na pravdu o tom, jaký ve skutečnosti jsem. A věřím, že nepíšu jen vlastní příběh.“</a:t>
            </a:r>
            <a:br>
              <a:rPr lang="cs-CZ" dirty="0"/>
            </a:br>
            <a:r>
              <a:rPr lang="cs-CZ" dirty="0"/>
              <a:t>Tomáš Šebek, chirurg a autor úspěšných reportážních knih z humanitárních misí, se vydává na dosud nejnáročnější cestu. Na cestu do dětství stráveného v nefunkční rodině. Na cestu osobních i profesních selhání, partnerských nevěr a lží. Ale také na cestu odhodlání vzepřít se osudu a touhy vzít život do svých rukou.</a:t>
            </a:r>
            <a:br>
              <a:rPr lang="cs-CZ" dirty="0"/>
            </a:br>
            <a:r>
              <a:rPr lang="cs-CZ" dirty="0"/>
              <a:t>Rvačky v ulicích starého pražského Karlína se tu střídají s epizodami z operačních sálů, napínavé výpravy lemují ještě napínavější okolnosti při budování vlastní firmy. Jenže všechna ta dobrodružství za kniplem letadla, v zatopených štolách nebo ve válečných zónách blednou ve srovnání s misí nejtěžší – být dobrým otcem čtyřem dětem a neopakovat chyby rodičů.</a:t>
            </a:r>
            <a:br>
              <a:rPr lang="cs-CZ" dirty="0"/>
            </a:br>
            <a:r>
              <a:rPr lang="cs-CZ" dirty="0"/>
              <a:t>Kniha, napsaná pro Šebka typicky dravým, energickým stylem a se smyslem pro humor a nadsázku, se na základě autorových zkušeností věnuje vážným sociálním problémům – domácímu násilí, dezinformacím nebo závislostem. V kontrastu s nimi vynikají hodnoty, jako jsou láska, statečnost, disciplína, vášeň či vděk, jejichž pravý význam je objevován při každodenních příležitostech i v širší perspektivě společenské odpovědnosti. Šebek píše bolestně otevřenou, a přitom osvobozující zpověď, jež je svého druhu lékařskou zprávou, „objektivním nálezem“, který vypovídá nejen o něm, ale i o nás všech.</a:t>
            </a:r>
          </a:p>
          <a:p>
            <a:pPr marL="0" indent="0">
              <a:buNone/>
            </a:pPr>
            <a:endParaRPr lang="cs-CZ" dirty="0"/>
          </a:p>
        </p:txBody>
      </p:sp>
      <p:pic>
        <p:nvPicPr>
          <p:cNvPr id="21506" name="Picture 2" descr="Objektivní nález: Moje nejtěžší mise">
            <a:extLst>
              <a:ext uri="{FF2B5EF4-FFF2-40B4-BE49-F238E27FC236}">
                <a16:creationId xmlns:a16="http://schemas.microsoft.com/office/drawing/2014/main" id="{F3F40842-2D5E-48B1-9CD4-ACF3486B0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3175"/>
            <a:ext cx="23812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1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Okno na západ</a:t>
            </a:r>
            <a:br>
              <a:rPr lang="cs-CZ" b="1" dirty="0"/>
            </a:br>
            <a:r>
              <a:rPr lang="cs-CZ" dirty="0"/>
              <a:t>Pavla Horáková</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77500" lnSpcReduction="20000"/>
          </a:bodyPr>
          <a:lstStyle/>
          <a:p>
            <a:pPr marL="0" indent="0">
              <a:buNone/>
            </a:pPr>
            <a:r>
              <a:rPr lang="cs-CZ" dirty="0"/>
              <a:t>Román je pronikavou sondou do marasmu osmdesátých let v komunistickém Československu a zároveň působivým portrétem dospívajících hrdinů, jejich rodiny a okolí. David a Marta spolu chodí do třídy na jednom pražském sídlišti a ze všeho nejvíc touží po západním spotřebním zboží. V Praze je tolik možností a železná opona odsud vypadá mnohem propustněji, než jak se jeví lidem v pohraničí. Husákovy děti se ve světě přežilé ideologie pohybují jako ryby ve vodě a drobné kolaboraci se systémem se učí od rodičů i učitelů. Nikdo netuší, že z normalizačního bezčasí už odtikávají poslední měsíce. Anebo tuší? Je emigrace Martiných rodičů na poslední chvíli obyčejnou smůlou, anebo včasným útěkem před spravedlivým zúčtováním? Marta </a:t>
            </a:r>
            <a:br>
              <a:rPr lang="cs-CZ" dirty="0"/>
            </a:br>
            <a:r>
              <a:rPr lang="cs-CZ" dirty="0"/>
              <a:t>s Davidem se potkají znovu po deseti letech, na sklonku budovatelských devadesátých let. Budou se však chtít sejít i jako padesátníci, kdy se charaktery načrtnuté v socialistickém dětství definitivně vybarvily? Román očima dospívajících pohlíží na konec osmdesátých let v Praze a poodhaluje, že na snobství, materialismus, konzumerismus, klientelismus, nepotismus atd. připisované kapitalismu bylo v české společnosti založeno dávno před listopadem 1989.</a:t>
            </a:r>
          </a:p>
        </p:txBody>
      </p:sp>
      <p:pic>
        <p:nvPicPr>
          <p:cNvPr id="20482" name="Picture 2" descr="Okno na západ">
            <a:extLst>
              <a:ext uri="{FF2B5EF4-FFF2-40B4-BE49-F238E27FC236}">
                <a16:creationId xmlns:a16="http://schemas.microsoft.com/office/drawing/2014/main" id="{489E654B-2061-4F5B-A2F3-039AE7F9C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4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Pohádky</a:t>
            </a:r>
            <a:br>
              <a:rPr lang="cs-CZ" b="1" dirty="0"/>
            </a:br>
            <a:r>
              <a:rPr lang="cs-CZ" dirty="0"/>
              <a:t>Oscar Wilde</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a:bodyPr>
          <a:lstStyle/>
          <a:p>
            <a:pPr marL="0" indent="0">
              <a:buNone/>
            </a:pPr>
            <a:r>
              <a:rPr lang="cs-CZ" b="0" i="0" dirty="0">
                <a:solidFill>
                  <a:srgbClr val="333333"/>
                </a:solidFill>
                <a:effectLst/>
                <a:latin typeface="Open Sans" panose="020B0606030504020204" pitchFamily="34" charset="0"/>
              </a:rPr>
              <a:t>Slavné Wildovy pohádky z jeho dvou sbírek Šťastný princ a Dům granátových jablek rafinovaně propojují záměrně prosté výrazové prostředky s nesmírně vizuálně působivou obrazností a ušlechtilým etickým poznáním.</a:t>
            </a:r>
            <a:endParaRPr lang="cs-CZ" dirty="0"/>
          </a:p>
        </p:txBody>
      </p:sp>
      <p:pic>
        <p:nvPicPr>
          <p:cNvPr id="18434" name="Picture 2" descr="Pohádky">
            <a:extLst>
              <a:ext uri="{FF2B5EF4-FFF2-40B4-BE49-F238E27FC236}">
                <a16:creationId xmlns:a16="http://schemas.microsoft.com/office/drawing/2014/main" id="{FC3547B3-4810-413A-9555-973169A14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0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Pohádky a příběhy</a:t>
            </a:r>
            <a:br>
              <a:rPr lang="cs-CZ" b="1" dirty="0"/>
            </a:br>
            <a:r>
              <a:rPr lang="cs-CZ" dirty="0"/>
              <a:t>Hans Christian Andersen</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70000" lnSpcReduction="20000"/>
          </a:bodyPr>
          <a:lstStyle/>
          <a:p>
            <a:pPr marL="0" indent="0">
              <a:buNone/>
            </a:pPr>
            <a:r>
              <a:rPr lang="cs-CZ" dirty="0"/>
              <a:t>Vůbec první úplné vydání pohádek a příběhů Hanse Christiana Andersena v českém jazyce... Skutečně? Vždyť na knihy jeho pohádek je možné narazit téměř na každém rohu. To ano, ale vždy jsou složené pouze z několika z nich a v mnoha případech navíc z upravených, převyprávěných verzí Andersenových příběhů či převzatých z jiných jazyků než z dánštiny. Díky překladatelům Heleně Březinové a Františku Fröhlichovi tak čtenář má poprvé možnost zažít Andersenův svět co možná nejvěrněji.</a:t>
            </a:r>
            <a:br>
              <a:rPr lang="cs-CZ" dirty="0"/>
            </a:br>
            <a:r>
              <a:rPr lang="cs-CZ" dirty="0"/>
              <a:t>Atmosféru třísvazkové edice, čítající 170 textů, dotváří bezmála 100 původních rozměrných ilustrací Filipa </a:t>
            </a:r>
            <a:r>
              <a:rPr lang="cs-CZ" dirty="0" err="1"/>
              <a:t>Pošivače</a:t>
            </a:r>
            <a:r>
              <a:rPr lang="cs-CZ" dirty="0"/>
              <a:t>, jednoho ze dvou českých držitelů IBBY, prestižní mezinárodní ceny za dětskou ilustraci, a tvůrce oceňovaného animovaného filmu "Slávka, Tonda a kouzelné světlo". Kombinací akvarelové malby s kousky potištěného papíru, látek či ptačího peří vzdávají hold Andersenově vášni pro vystřihované obrázky a tvorbu vlastních kolážových knih. Vedou s autorem dialog nejen tam, kde by to čtenář očekával – jako v případě Malé mořské víly nebo Sněhové královny –, ale také prostřednictvím pohádek a příběhů, které patří k méně populárním, neznámým, opomíjeným.</a:t>
            </a:r>
          </a:p>
          <a:p>
            <a:pPr marL="0" indent="0">
              <a:buNone/>
            </a:pPr>
            <a:endParaRPr lang="cs-CZ" dirty="0"/>
          </a:p>
          <a:p>
            <a:pPr marL="0" indent="0">
              <a:buNone/>
            </a:pPr>
            <a:r>
              <a:rPr lang="cs-CZ" dirty="0"/>
              <a:t>Kniha vychází u příležitosti 220. výročí narození Hanse Christiana Andersena.</a:t>
            </a:r>
          </a:p>
        </p:txBody>
      </p:sp>
      <p:pic>
        <p:nvPicPr>
          <p:cNvPr id="25602" name="Picture 2" descr="Pohádky a příběhy">
            <a:extLst>
              <a:ext uri="{FF2B5EF4-FFF2-40B4-BE49-F238E27FC236}">
                <a16:creationId xmlns:a16="http://schemas.microsoft.com/office/drawing/2014/main" id="{41C3F6AA-B9B0-4BCE-AD8F-10FB4FCAF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6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Sudetský dům: I. – III.</a:t>
            </a:r>
            <a:br>
              <a:rPr lang="cs-CZ" b="1" dirty="0"/>
            </a:br>
            <a:r>
              <a:rPr lang="cs-CZ" dirty="0"/>
              <a:t>Štěpán Javůrek</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92500" lnSpcReduction="10000"/>
          </a:bodyPr>
          <a:lstStyle/>
          <a:p>
            <a:pPr marL="0" indent="0">
              <a:buNone/>
            </a:pPr>
            <a:r>
              <a:rPr lang="cs-CZ" dirty="0"/>
              <a:t>Je léto 1945, krátce po válce. Mnohé české rodiny míří do Sudet, aby zde zabraly domy po odcházejících Němcích. Jiří a Marie Smolíkovi, společně se synem Františkem, dorazí s celým svým skromným majetkem do podhorské vsi </a:t>
            </a:r>
            <a:r>
              <a:rPr lang="cs-CZ" dirty="0" err="1"/>
              <a:t>Glasendorf</a:t>
            </a:r>
            <a:r>
              <a:rPr lang="cs-CZ" dirty="0"/>
              <a:t>. Tady úřaduje krutý a cynický národní správce a člen rudé gardy Vojtěch Tomeček. Svým žoviálním a podlézavým způsobem nabízí rodině krásný sudetský dům. Dům Smolíkovy okamžitě nadchne, má jen jeden nedostatek. Dosud v něm žije původní německá rodina, která čeká na odsun. Všichni se tak musejí načas naučit žít ve společné domácnosti. Jedni, kteří jsou zde novými pány, ale musejí trpět staré obyvatele domu. A druzí, kteří zde žili celý život, ale teď jsou tu vlastně cizí. A v pozadí toho všeho se objevují staré křivdy a rány, které způsobila válka...</a:t>
            </a:r>
          </a:p>
        </p:txBody>
      </p:sp>
      <p:pic>
        <p:nvPicPr>
          <p:cNvPr id="24578" name="Picture 2" descr="Sudetský dům: Jaro - léto 1945">
            <a:extLst>
              <a:ext uri="{FF2B5EF4-FFF2-40B4-BE49-F238E27FC236}">
                <a16:creationId xmlns:a16="http://schemas.microsoft.com/office/drawing/2014/main" id="{419200BC-80CB-4710-B1A7-E4DF7FEBE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082" y="0"/>
            <a:ext cx="1573917" cy="277009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Sudetský dům II: září 1947 - květen 1950">
            <a:extLst>
              <a:ext uri="{FF2B5EF4-FFF2-40B4-BE49-F238E27FC236}">
                <a16:creationId xmlns:a16="http://schemas.microsoft.com/office/drawing/2014/main" id="{8476C7ED-85A8-4D01-BBEA-72E415087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081" y="2285999"/>
            <a:ext cx="1573917" cy="277009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udetský dům III: 1959–1968">
            <a:extLst>
              <a:ext uri="{FF2B5EF4-FFF2-40B4-BE49-F238E27FC236}">
                <a16:creationId xmlns:a16="http://schemas.microsoft.com/office/drawing/2014/main" id="{62E64D8E-03B1-48C4-ACE4-E6E3F02C2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1652" y="4150659"/>
            <a:ext cx="1570348" cy="277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17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Zvířata v éře lidí</a:t>
            </a:r>
            <a:br>
              <a:rPr lang="cs-CZ" b="1" dirty="0"/>
            </a:br>
            <a:r>
              <a:rPr lang="cs-CZ" dirty="0"/>
              <a:t>Lenka </a:t>
            </a:r>
            <a:r>
              <a:rPr lang="cs-CZ" dirty="0" err="1"/>
              <a:t>Vrtišková-Nejezchlebová</a:t>
            </a: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a:bodyPr>
          <a:lstStyle/>
          <a:p>
            <a:pPr marL="0" indent="0">
              <a:buNone/>
            </a:pPr>
            <a:r>
              <a:rPr lang="cs-CZ" b="0" i="0" dirty="0">
                <a:solidFill>
                  <a:srgbClr val="333333"/>
                </a:solidFill>
                <a:effectLst/>
                <a:latin typeface="Open Sans" panose="020B0606030504020204" pitchFamily="34" charset="0"/>
              </a:rPr>
              <a:t>Úžasné, dojemné i bizarní. O zvířatech a lidech s vědci a vědkyněmi. Jak (si) žijí velryby, vlci, tučňáci, luskouni, ale třeba také potkani, klíšťata či komáři ve světě, který stále více ovlivňuje živočišný druh zvaný člověk? Odpovědi hledá redaktorka Deníku N Lenka Vrtišková Nejezchlebová ve dvacítce rozhovorů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s vědkyněmi a vědci.</a:t>
            </a:r>
            <a:endParaRPr lang="cs-CZ" dirty="0"/>
          </a:p>
        </p:txBody>
      </p:sp>
      <p:pic>
        <p:nvPicPr>
          <p:cNvPr id="23554" name="Picture 2" descr="Zvířata v éře lidí">
            <a:extLst>
              <a:ext uri="{FF2B5EF4-FFF2-40B4-BE49-F238E27FC236}">
                <a16:creationId xmlns:a16="http://schemas.microsoft.com/office/drawing/2014/main" id="{5DE69CC1-26D3-486D-AB2E-17D351545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4762"/>
            <a:ext cx="23812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79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Zvyky, obřady a slavnosti u různých národů </a:t>
            </a:r>
            <a:br>
              <a:rPr lang="cs-CZ" b="1" dirty="0">
                <a:solidFill>
                  <a:srgbClr val="FF0000"/>
                </a:solidFill>
              </a:rPr>
            </a:br>
            <a:r>
              <a:rPr lang="cs-CZ" b="1" dirty="0">
                <a:solidFill>
                  <a:srgbClr val="FF0000"/>
                </a:solidFill>
              </a:rPr>
              <a:t>světa</a:t>
            </a:r>
            <a:br>
              <a:rPr lang="cs-CZ" b="1" dirty="0"/>
            </a:br>
            <a:r>
              <a:rPr lang="cs-CZ" b="1" dirty="0">
                <a:solidFill>
                  <a:srgbClr val="FF0000"/>
                </a:solidFill>
              </a:rPr>
              <a:t>Miroslav </a:t>
            </a:r>
            <a:r>
              <a:rPr lang="cs-CZ" b="1" dirty="0" err="1">
                <a:solidFill>
                  <a:srgbClr val="FF0000"/>
                </a:solidFill>
              </a:rPr>
              <a:t>Huptych</a:t>
            </a:r>
            <a:br>
              <a:rPr lang="cs-CZ" b="1" dirty="0"/>
            </a:br>
            <a:endParaRPr lang="cs-CZ" b="1" dirty="0"/>
          </a:p>
        </p:txBody>
      </p:sp>
      <p:sp>
        <p:nvSpPr>
          <p:cNvPr id="3" name="Zástupný symbol pro obsah 2"/>
          <p:cNvSpPr>
            <a:spLocks noGrp="1"/>
          </p:cNvSpPr>
          <p:nvPr>
            <p:ph idx="1"/>
          </p:nvPr>
        </p:nvSpPr>
        <p:spPr>
          <a:xfrm>
            <a:off x="838200" y="2055813"/>
            <a:ext cx="8877300" cy="4121150"/>
          </a:xfrm>
        </p:spPr>
        <p:txBody>
          <a:bodyPr>
            <a:normAutofit fontScale="85000" lnSpcReduction="20000"/>
          </a:bodyPr>
          <a:lstStyle/>
          <a:p>
            <a:pPr marL="0" indent="0">
              <a:buNone/>
            </a:pPr>
            <a:r>
              <a:rPr lang="cs-CZ" dirty="0"/>
              <a:t>Stovky dobových ilustrací, více než tisíc normostran záznamů, popisů </a:t>
            </a:r>
            <a:br>
              <a:rPr lang="cs-CZ" dirty="0"/>
            </a:br>
            <a:r>
              <a:rPr lang="cs-CZ" dirty="0"/>
              <a:t>a svědectví, ale hlavně více než padesát dvoustranných autorských koláží. Po ilustrování knihy J. A. Komenského Labyrint světa a ráj srdce oceněné Magnesií Literou za nakladatelsky počin roku (vydal Práh, 2019) přichází Miroslav </a:t>
            </a:r>
            <a:r>
              <a:rPr lang="cs-CZ" dirty="0" err="1"/>
              <a:t>Huptych</a:t>
            </a:r>
            <a:r>
              <a:rPr lang="cs-CZ" dirty="0"/>
              <a:t> s dalším pozoruhodným dílem. Díky své celoživotní zálibě v archivaci dobových rytin, ale také zápisků </a:t>
            </a:r>
            <a:br>
              <a:rPr lang="cs-CZ" dirty="0"/>
            </a:br>
            <a:r>
              <a:rPr lang="cs-CZ" dirty="0"/>
              <a:t>a zajímavostí z četby dal dohromady téměř tisíc normostran svědectví, více či méně věrohodných, o zvycích různých národů světa. Nejedná se o etnograficky výběr, spíše o neuvěřitelně pestrou mozaiku citací, která vypovídá mimo jiné také o samotných pozorovatelích. Svědčí nejen o dávných zvyklostech, magii a archetypální moudrosti, </a:t>
            </a:r>
            <a:br>
              <a:rPr lang="cs-CZ" dirty="0"/>
            </a:br>
            <a:r>
              <a:rPr lang="cs-CZ" dirty="0"/>
              <a:t>ale často také o nebývalé krutosti a útlaku mocných. S ohledem </a:t>
            </a:r>
            <a:br>
              <a:rPr lang="cs-CZ" dirty="0"/>
            </a:br>
            <a:r>
              <a:rPr lang="cs-CZ" dirty="0"/>
              <a:t>na současny stav světa se pak dá říct, že výběr citací obnažuje temné stránky lidského chování a ukazuje, na jakých základech stojí současná civilizace.</a:t>
            </a:r>
          </a:p>
          <a:p>
            <a:pPr marL="0" indent="0">
              <a:buNone/>
            </a:pPr>
            <a:endParaRPr lang="cs-CZ" dirty="0"/>
          </a:p>
          <a:p>
            <a:pPr marL="0" indent="0">
              <a:buNone/>
            </a:pPr>
            <a:endParaRPr lang="cs-CZ" dirty="0"/>
          </a:p>
        </p:txBody>
      </p:sp>
      <p:pic>
        <p:nvPicPr>
          <p:cNvPr id="22530" name="Picture 2" descr="Zvyky, obřady a slavnosti u různých národů světa">
            <a:extLst>
              <a:ext uri="{FF2B5EF4-FFF2-40B4-BE49-F238E27FC236}">
                <a16:creationId xmlns:a16="http://schemas.microsoft.com/office/drawing/2014/main" id="{E428AE71-6F16-4F04-91BC-D7B763E71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3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solidFill>
                  <a:srgbClr val="FF0000"/>
                </a:solidFill>
              </a:rPr>
              <a:t>Barokní architektura v Čechách</a:t>
            </a:r>
            <a:br>
              <a:rPr lang="cs-CZ" b="1" dirty="0"/>
            </a:br>
            <a:r>
              <a:rPr lang="cs-CZ" b="1" dirty="0"/>
              <a:t>Richard </a:t>
            </a:r>
            <a:r>
              <a:rPr lang="cs-CZ" b="1" dirty="0" err="1"/>
              <a:t>Biegel</a:t>
            </a:r>
            <a:r>
              <a:rPr lang="cs-CZ" b="1" dirty="0"/>
              <a:t>, Jakub </a:t>
            </a:r>
            <a:r>
              <a:rPr lang="cs-CZ" b="1" dirty="0" err="1"/>
              <a:t>Bachtík</a:t>
            </a:r>
            <a:r>
              <a:rPr lang="cs-CZ" b="1" dirty="0"/>
              <a:t>, Petr Macek</a:t>
            </a:r>
            <a:br>
              <a:rPr lang="cs-CZ" b="1" dirty="0"/>
            </a:b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92500" lnSpcReduction="10000"/>
          </a:bodyPr>
          <a:lstStyle/>
          <a:p>
            <a:pPr marL="0" indent="0">
              <a:buNone/>
            </a:pPr>
            <a:r>
              <a:rPr lang="cs-CZ" dirty="0"/>
              <a:t>Kolektiv historiků umění z Univerzity Karlovy a Akademie věd ČR přináší ucelený pohled na příběh barokního stavitelství </a:t>
            </a:r>
            <a:br>
              <a:rPr lang="cs-CZ" dirty="0"/>
            </a:br>
            <a:r>
              <a:rPr lang="cs-CZ" dirty="0"/>
              <a:t>v Čechách a shrnuje výsledky dosavadního bádání do velkoryse koncipované monografie. Autoři se věnují nejen tvorbě špičkových architektů, jakými byli Jan Blažej </a:t>
            </a:r>
            <a:r>
              <a:rPr lang="cs-CZ" dirty="0" err="1"/>
              <a:t>Santini-Aichel</a:t>
            </a:r>
            <a:r>
              <a:rPr lang="cs-CZ" dirty="0"/>
              <a:t> nebo Kilián Ignác </a:t>
            </a:r>
            <a:r>
              <a:rPr lang="cs-CZ" dirty="0" err="1"/>
              <a:t>Dientzenhofer</a:t>
            </a:r>
            <a:r>
              <a:rPr lang="cs-CZ" dirty="0"/>
              <a:t>, ale také dílu méně známých regionálních tvůrců, kterým dosud nebyla věnována patřičná pozornost. Výklad je zasazen do širších kulturních </a:t>
            </a:r>
            <a:br>
              <a:rPr lang="cs-CZ" dirty="0"/>
            </a:br>
            <a:r>
              <a:rPr lang="cs-CZ" dirty="0"/>
              <a:t>a společenských souvislostí 17. a 18. století.</a:t>
            </a:r>
            <a:br>
              <a:rPr lang="cs-CZ" dirty="0"/>
            </a:br>
            <a:r>
              <a:rPr lang="cs-CZ" dirty="0"/>
              <a:t>Publikace je vybavena bohatým obrazovým materiálem, který zahrnuje reprodukce dobových plánů, půdorysy jednotlivých staveb a především vynikající fotografie Vladimíra Uhra </a:t>
            </a:r>
            <a:br>
              <a:rPr lang="cs-CZ" dirty="0"/>
            </a:br>
            <a:r>
              <a:rPr lang="cs-CZ" dirty="0"/>
              <a:t>a Martina Micky.</a:t>
            </a:r>
          </a:p>
          <a:p>
            <a:pPr marL="0" indent="0">
              <a:buNone/>
            </a:pPr>
            <a:endParaRPr lang="cs-CZ" dirty="0"/>
          </a:p>
        </p:txBody>
      </p:sp>
      <p:pic>
        <p:nvPicPr>
          <p:cNvPr id="28674" name="Picture 2" descr="Barokní architektura v Čechách">
            <a:extLst>
              <a:ext uri="{FF2B5EF4-FFF2-40B4-BE49-F238E27FC236}">
                <a16:creationId xmlns:a16="http://schemas.microsoft.com/office/drawing/2014/main" id="{303BA4D5-81CC-4972-8C99-834F97026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5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br>
              <a:rPr lang="cs-CZ" b="1" dirty="0"/>
            </a:br>
            <a:r>
              <a:rPr lang="cs-CZ" b="1" dirty="0">
                <a:solidFill>
                  <a:srgbClr val="FF0000"/>
                </a:solidFill>
              </a:rPr>
              <a:t>Dějiny československého komiksu 20. století</a:t>
            </a:r>
            <a:br>
              <a:rPr lang="cs-CZ" b="1" dirty="0">
                <a:solidFill>
                  <a:srgbClr val="FF0000"/>
                </a:solidFill>
              </a:rPr>
            </a:br>
            <a:r>
              <a:rPr lang="cs-CZ" dirty="0"/>
              <a:t>Tomáš Prokůpek, Pavel Kořínek, </a:t>
            </a:r>
            <a:br>
              <a:rPr lang="cs-CZ" dirty="0"/>
            </a:br>
            <a:r>
              <a:rPr lang="cs-CZ" dirty="0"/>
              <a:t>Martin </a:t>
            </a:r>
            <a:r>
              <a:rPr lang="cs-CZ" dirty="0" err="1"/>
              <a:t>Foret</a:t>
            </a:r>
            <a:r>
              <a:rPr lang="cs-CZ" dirty="0"/>
              <a:t>, Michal Jareš</a:t>
            </a:r>
            <a:br>
              <a:rPr lang="cs-CZ" b="1" dirty="0"/>
            </a:b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fontScale="77500" lnSpcReduction="20000"/>
          </a:bodyPr>
          <a:lstStyle/>
          <a:p>
            <a:pPr marL="0" indent="0">
              <a:buNone/>
            </a:pPr>
            <a:r>
              <a:rPr lang="cs-CZ" dirty="0"/>
              <a:t>V posledních letech se tuzemský komiks a obrázkový seriál těší zvýšené přízni čtenářů, kritiků i odborných badatelů. Dlouho opomíjenému, pokud už ne zcela záměrně přehlíženému a omezovanému mediálnímu žánru se dostává pozornosti prostřednictvím dílčích publikací či výstav, celistvější historický přehled ale dosud chyběl.</a:t>
            </a:r>
            <a:br>
              <a:rPr lang="cs-CZ" dirty="0"/>
            </a:br>
            <a:r>
              <a:rPr lang="cs-CZ" dirty="0"/>
              <a:t>Asi těžko si lze představit knihu o několika tisících postav a hrdinů, která by zároveň byla pro čtenáře stále přehledná a čtivá. A právě takové Dějiny československého komiksu 20. století jsou. Přinášejí první komplexní a odborně fundované pojednání o komiksovém 20. století v našem kulturním a jazykovém prostoru, nabízejí pohled na jeho proměny a tendence, připomínají nejslavnější osobnosti (Lada, Sekora, Saudek, Němeček) a samozřejmě představují známé i méně známé komiksové hrdiny. Neopomíjejí při tom ani mnoho tvůrců, časopisů, knih a aktivit dnes pozapomenutých. S důrazem kladeným na sledování vývojových linií formálních, žánrových i motivických zahrnují Dějiny do svého výkladu přirozeně i oblast komiksové tvorby překladové, jakož i šířeji pojímané exkurzy věnované společenské pozici komiksu a obrázkového seriálu. </a:t>
            </a:r>
          </a:p>
        </p:txBody>
      </p:sp>
      <p:pic>
        <p:nvPicPr>
          <p:cNvPr id="27650" name="Picture 2" descr="Dějiny československého komiksu 20. století">
            <a:extLst>
              <a:ext uri="{FF2B5EF4-FFF2-40B4-BE49-F238E27FC236}">
                <a16:creationId xmlns:a16="http://schemas.microsoft.com/office/drawing/2014/main" id="{9C3839C9-9C64-471D-AC52-F61F56B5D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2541" y="0"/>
            <a:ext cx="2178424" cy="268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8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br>
              <a:rPr lang="cs-CZ" b="1" dirty="0"/>
            </a:br>
            <a:r>
              <a:rPr lang="cs-CZ" b="1" dirty="0">
                <a:solidFill>
                  <a:srgbClr val="FF0000"/>
                </a:solidFill>
              </a:rPr>
              <a:t>Fenomén Adolf </a:t>
            </a:r>
            <a:r>
              <a:rPr lang="cs-CZ" b="1" dirty="0" err="1">
                <a:solidFill>
                  <a:srgbClr val="FF0000"/>
                </a:solidFill>
              </a:rPr>
              <a:t>Loos</a:t>
            </a:r>
            <a:br>
              <a:rPr lang="cs-CZ" b="1" dirty="0"/>
            </a:br>
            <a:r>
              <a:rPr lang="cs-CZ" dirty="0"/>
              <a:t>Miroslav </a:t>
            </a:r>
            <a:r>
              <a:rPr lang="cs-CZ" dirty="0" err="1"/>
              <a:t>Zelinský</a:t>
            </a:r>
            <a:br>
              <a:rPr lang="cs-CZ" b="1" dirty="0"/>
            </a:br>
            <a:br>
              <a:rPr lang="cs-CZ" b="1" dirty="0"/>
            </a:br>
            <a:endParaRPr lang="cs-CZ" b="1" dirty="0"/>
          </a:p>
        </p:txBody>
      </p:sp>
      <p:sp>
        <p:nvSpPr>
          <p:cNvPr id="3" name="Zástupný symbol pro obsah 2"/>
          <p:cNvSpPr>
            <a:spLocks noGrp="1"/>
          </p:cNvSpPr>
          <p:nvPr>
            <p:ph idx="1"/>
          </p:nvPr>
        </p:nvSpPr>
        <p:spPr>
          <a:xfrm>
            <a:off x="838200" y="1825625"/>
            <a:ext cx="8877300" cy="4351338"/>
          </a:xfrm>
        </p:spPr>
        <p:txBody>
          <a:bodyPr>
            <a:normAutofit/>
          </a:bodyPr>
          <a:lstStyle/>
          <a:p>
            <a:pPr marL="0" indent="0">
              <a:buNone/>
            </a:pPr>
            <a:r>
              <a:rPr lang="cs-CZ" dirty="0"/>
              <a:t>Za svého působení Adolf </a:t>
            </a:r>
            <a:r>
              <a:rPr lang="cs-CZ" dirty="0" err="1"/>
              <a:t>Loos</a:t>
            </a:r>
            <a:r>
              <a:rPr lang="cs-CZ" dirty="0"/>
              <a:t> mnohokrát zvedl veřejné mínění ve svůj prospěch, to především v souvislosti se svými názory na dobovou kulturu a originálními architektonickými řešeními staveb i interiérů. Těch po sobě zanechal nepoměrně více a jsme rádi, že i v naší republice. Vlastně i v jeho, protože v r. 1918 přijal české občanství. Jeho jméno ovšem rezonovalo i ve významech negativních, trestněprávních. Jak říká poslední věta naší knihy, Adolf </a:t>
            </a:r>
            <a:r>
              <a:rPr lang="cs-CZ" dirty="0" err="1"/>
              <a:t>Loos</a:t>
            </a:r>
            <a:r>
              <a:rPr lang="cs-CZ" dirty="0"/>
              <a:t> stojí dodnes před námi se svým velkým dílem, stejně jako se svým velkým hříchem.</a:t>
            </a:r>
          </a:p>
          <a:p>
            <a:pPr marL="0" indent="0">
              <a:buNone/>
            </a:pPr>
            <a:endParaRPr lang="cs-CZ" dirty="0"/>
          </a:p>
        </p:txBody>
      </p:sp>
      <p:pic>
        <p:nvPicPr>
          <p:cNvPr id="26626" name="Picture 2" descr="Fenomén Adolf Loos">
            <a:extLst>
              <a:ext uri="{FF2B5EF4-FFF2-40B4-BE49-F238E27FC236}">
                <a16:creationId xmlns:a16="http://schemas.microsoft.com/office/drawing/2014/main" id="{BEEC85DE-50EB-4341-AEC0-DBD81A7D9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F9F52C-AD26-4347-97EB-0919C4CF2431}"/>
              </a:ext>
            </a:extLst>
          </p:cNvPr>
          <p:cNvSpPr>
            <a:spLocks noGrp="1"/>
          </p:cNvSpPr>
          <p:nvPr>
            <p:ph type="title"/>
          </p:nvPr>
        </p:nvSpPr>
        <p:spPr>
          <a:xfrm>
            <a:off x="838200" y="365125"/>
            <a:ext cx="10459915" cy="1325563"/>
          </a:xfrm>
        </p:spPr>
        <p:txBody>
          <a:bodyPr>
            <a:normAutofit fontScale="90000"/>
          </a:bodyPr>
          <a:lstStyle/>
          <a:p>
            <a:pPr algn="l"/>
            <a:br>
              <a:rPr lang="cs-CZ" dirty="0"/>
            </a:br>
            <a:r>
              <a:rPr lang="cs-CZ" b="1" dirty="0">
                <a:solidFill>
                  <a:srgbClr val="FF0000"/>
                </a:solidFill>
              </a:rPr>
              <a:t>Trápení všeho druhu</a:t>
            </a:r>
            <a:br>
              <a:rPr lang="cs-CZ" dirty="0"/>
            </a:br>
            <a:r>
              <a:rPr lang="cs-CZ" dirty="0"/>
              <a:t>Mariana </a:t>
            </a:r>
            <a:r>
              <a:rPr lang="cs-CZ" dirty="0" err="1"/>
              <a:t>Leky</a:t>
            </a:r>
            <a:br>
              <a:rPr lang="cs-CZ" b="0" i="0" dirty="0">
                <a:solidFill>
                  <a:srgbClr val="333333"/>
                </a:solidFill>
                <a:effectLst/>
                <a:latin typeface="Lora" pitchFamily="2" charset="-18"/>
              </a:rPr>
            </a:br>
            <a:endParaRPr lang="cs-CZ" b="1" dirty="0"/>
          </a:p>
        </p:txBody>
      </p:sp>
      <p:sp>
        <p:nvSpPr>
          <p:cNvPr id="3" name="Zástupný obsah 2">
            <a:extLst>
              <a:ext uri="{FF2B5EF4-FFF2-40B4-BE49-F238E27FC236}">
                <a16:creationId xmlns:a16="http://schemas.microsoft.com/office/drawing/2014/main" id="{8820A1F2-A94E-8847-91AE-71F7CB4ECBA5}"/>
              </a:ext>
            </a:extLst>
          </p:cNvPr>
          <p:cNvSpPr>
            <a:spLocks noGrp="1"/>
          </p:cNvSpPr>
          <p:nvPr>
            <p:ph idx="1"/>
          </p:nvPr>
        </p:nvSpPr>
        <p:spPr>
          <a:xfrm>
            <a:off x="838200" y="1825625"/>
            <a:ext cx="9132277" cy="4351338"/>
          </a:xfrm>
        </p:spPr>
        <p:txBody>
          <a:bodyPr>
            <a:normAutofit fontScale="85000" lnSpcReduction="20000"/>
          </a:bodyPr>
          <a:lstStyle/>
          <a:p>
            <a:pPr marL="0" indent="0">
              <a:buNone/>
            </a:pPr>
            <a:r>
              <a:rPr lang="cs-CZ" b="0" i="0" dirty="0">
                <a:solidFill>
                  <a:srgbClr val="333333"/>
                </a:solidFill>
                <a:effectLst/>
                <a:latin typeface="Open Sans" panose="020B0606030504020204" pitchFamily="34" charset="0"/>
              </a:rPr>
              <a:t>Mariana </a:t>
            </a:r>
            <a:r>
              <a:rPr lang="cs-CZ" b="0" i="0" dirty="0" err="1">
                <a:solidFill>
                  <a:srgbClr val="333333"/>
                </a:solidFill>
                <a:effectLst/>
                <a:latin typeface="Open Sans" panose="020B0606030504020204" pitchFamily="34" charset="0"/>
              </a:rPr>
              <a:t>Leky</a:t>
            </a:r>
            <a:r>
              <a:rPr lang="cs-CZ" b="0" i="0" dirty="0">
                <a:solidFill>
                  <a:srgbClr val="333333"/>
                </a:solidFill>
                <a:effectLst/>
                <a:latin typeface="Open Sans" panose="020B0606030504020204" pitchFamily="34" charset="0"/>
              </a:rPr>
              <a:t> se narodila v rodině psychologů, což se odráží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v celém jejím díle. Tato zkušenost je přítomna také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v autorčiných sloupcích, které vycházely tři roky v německém časopisu Psychologie </a:t>
            </a:r>
            <a:r>
              <a:rPr lang="cs-CZ" b="0" i="0" dirty="0" err="1">
                <a:solidFill>
                  <a:srgbClr val="333333"/>
                </a:solidFill>
                <a:effectLst/>
                <a:latin typeface="Open Sans" panose="020B0606030504020204" pitchFamily="34" charset="0"/>
              </a:rPr>
              <a:t>Heute</a:t>
            </a:r>
            <a:r>
              <a:rPr lang="cs-CZ" b="0" i="0" dirty="0">
                <a:solidFill>
                  <a:srgbClr val="333333"/>
                </a:solidFill>
                <a:effectLst/>
                <a:latin typeface="Open Sans" panose="020B0606030504020204" pitchFamily="34" charset="0"/>
              </a:rPr>
              <a:t> (Psychologie dnes). </a:t>
            </a:r>
            <a:r>
              <a:rPr lang="cs-CZ" b="0" i="0" dirty="0" err="1">
                <a:solidFill>
                  <a:srgbClr val="333333"/>
                </a:solidFill>
                <a:effectLst/>
                <a:latin typeface="Open Sans" panose="020B0606030504020204" pitchFamily="34" charset="0"/>
              </a:rPr>
              <a:t>Leky</a:t>
            </a:r>
            <a:r>
              <a:rPr lang="cs-CZ" b="0" i="0" dirty="0">
                <a:solidFill>
                  <a:srgbClr val="333333"/>
                </a:solidFill>
                <a:effectLst/>
                <a:latin typeface="Open Sans" panose="020B0606030504020204" pitchFamily="34" charset="0"/>
              </a:rPr>
              <a:t> v nich vypráví o starostech každodenního života: o nemoci, úzkosti, nespavosti, stresu, neúspěchu, nutkavém jednání a třeba i o lásce. Nahlíží na rozličná témata s laskavým humorem a současně k nim přistupuje s respektem. Ne pokaždé se podaří daný problém či otázku vyřešit, protože tak už to v životě chodí – autorka má však vzácný dar vypozorovat, co si člověk může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z dané situace odnést, aby mohl znovu vstát a jít dál. V knižní mozaice Trápení všeho druhu předvádí, jaký účinek mohou mít texty bez ohledu na svoji délku, pokud z nich vyzařuje pochopení a životní moudrost a dokážou vtáhnout čtenáře hlouběji do vlastních myšlenek. Dílo doprovázejí půvabné ilustrace Evy Bartošové, šité na míru jednotlivým textům.</a:t>
            </a:r>
            <a:endParaRPr lang="cs-CZ" dirty="0"/>
          </a:p>
        </p:txBody>
      </p:sp>
      <p:pic>
        <p:nvPicPr>
          <p:cNvPr id="1026" name="Picture 2" descr="Trápení všeho druhu">
            <a:extLst>
              <a:ext uri="{FF2B5EF4-FFF2-40B4-BE49-F238E27FC236}">
                <a16:creationId xmlns:a16="http://schemas.microsoft.com/office/drawing/2014/main" id="{77EFC482-21A0-49CB-9698-921F14CB2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094" y="0"/>
            <a:ext cx="212190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03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78B2A1-191B-4C0F-8046-26E153E28071}"/>
              </a:ext>
            </a:extLst>
          </p:cNvPr>
          <p:cNvSpPr>
            <a:spLocks noGrp="1"/>
          </p:cNvSpPr>
          <p:nvPr>
            <p:ph type="title"/>
          </p:nvPr>
        </p:nvSpPr>
        <p:spPr/>
        <p:txBody>
          <a:bodyPr>
            <a:normAutofit fontScale="90000"/>
          </a:bodyPr>
          <a:lstStyle/>
          <a:p>
            <a:r>
              <a:rPr lang="cs-CZ" b="1" dirty="0">
                <a:solidFill>
                  <a:srgbClr val="FF0000"/>
                </a:solidFill>
              </a:rPr>
              <a:t>Jan Blažej </a:t>
            </a:r>
            <a:r>
              <a:rPr lang="cs-CZ" b="1" dirty="0" err="1">
                <a:solidFill>
                  <a:srgbClr val="FF0000"/>
                </a:solidFill>
              </a:rPr>
              <a:t>Santini</a:t>
            </a:r>
            <a:r>
              <a:rPr lang="cs-CZ" b="1" dirty="0">
                <a:solidFill>
                  <a:srgbClr val="FF0000"/>
                </a:solidFill>
              </a:rPr>
              <a:t> a svět jeho architektury</a:t>
            </a:r>
            <a:br>
              <a:rPr lang="cs-CZ" dirty="0"/>
            </a:br>
            <a:r>
              <a:rPr lang="cs-CZ" dirty="0"/>
              <a:t>Richard </a:t>
            </a:r>
            <a:r>
              <a:rPr lang="cs-CZ" dirty="0" err="1"/>
              <a:t>Biegel</a:t>
            </a:r>
            <a:r>
              <a:rPr lang="cs-CZ" dirty="0"/>
              <a:t>, Jakub </a:t>
            </a:r>
            <a:r>
              <a:rPr lang="cs-CZ" dirty="0" err="1"/>
              <a:t>Bachtík</a:t>
            </a:r>
            <a:r>
              <a:rPr lang="cs-CZ" dirty="0"/>
              <a:t>, Petr Macek, </a:t>
            </a:r>
            <a:br>
              <a:rPr lang="cs-CZ" dirty="0"/>
            </a:br>
            <a:r>
              <a:rPr lang="cs-CZ" dirty="0"/>
              <a:t>Jiří Kroupa</a:t>
            </a:r>
          </a:p>
        </p:txBody>
      </p:sp>
      <p:sp>
        <p:nvSpPr>
          <p:cNvPr id="3" name="Zástupný obsah 2">
            <a:extLst>
              <a:ext uri="{FF2B5EF4-FFF2-40B4-BE49-F238E27FC236}">
                <a16:creationId xmlns:a16="http://schemas.microsoft.com/office/drawing/2014/main" id="{F0F26EE6-1CDC-4B41-8A32-613FC641C927}"/>
              </a:ext>
            </a:extLst>
          </p:cNvPr>
          <p:cNvSpPr>
            <a:spLocks noGrp="1"/>
          </p:cNvSpPr>
          <p:nvPr>
            <p:ph idx="1"/>
          </p:nvPr>
        </p:nvSpPr>
        <p:spPr/>
        <p:txBody>
          <a:bodyPr/>
          <a:lstStyle/>
          <a:p>
            <a:pPr marL="0" indent="0">
              <a:buNone/>
            </a:pPr>
            <a:r>
              <a:rPr lang="cs-CZ" b="0" i="0" dirty="0">
                <a:solidFill>
                  <a:srgbClr val="333333"/>
                </a:solidFill>
                <a:effectLst/>
                <a:latin typeface="Open Sans" panose="020B0606030504020204" pitchFamily="34" charset="0"/>
              </a:rPr>
              <a:t>Dílu barokního architekta Jana Blažeje </a:t>
            </a:r>
            <a:r>
              <a:rPr lang="cs-CZ" b="0" i="0" dirty="0" err="1">
                <a:solidFill>
                  <a:srgbClr val="333333"/>
                </a:solidFill>
                <a:effectLst/>
                <a:latin typeface="Open Sans" panose="020B0606030504020204" pitchFamily="34" charset="0"/>
              </a:rPr>
              <a:t>Santiniho</a:t>
            </a:r>
            <a:r>
              <a:rPr lang="cs-CZ" b="0" i="0" dirty="0">
                <a:solidFill>
                  <a:srgbClr val="333333"/>
                </a:solidFill>
                <a:effectLst/>
                <a:latin typeface="Open Sans" panose="020B0606030504020204" pitchFamily="34" charset="0"/>
              </a:rPr>
              <a:t> </a:t>
            </a:r>
            <a:br>
              <a:rPr lang="cs-CZ" b="0" i="0" dirty="0">
                <a:solidFill>
                  <a:srgbClr val="333333"/>
                </a:solidFill>
                <a:effectLst/>
                <a:latin typeface="Open Sans" panose="020B0606030504020204" pitchFamily="34" charset="0"/>
              </a:rPr>
            </a:br>
            <a:r>
              <a:rPr lang="cs-CZ" b="0" i="0" dirty="0" err="1">
                <a:solidFill>
                  <a:srgbClr val="333333"/>
                </a:solidFill>
                <a:effectLst/>
                <a:latin typeface="Open Sans" panose="020B0606030504020204" pitchFamily="34" charset="0"/>
              </a:rPr>
              <a:t>Aichela</a:t>
            </a:r>
            <a:r>
              <a:rPr lang="cs-CZ" b="0" i="0" dirty="0">
                <a:solidFill>
                  <a:srgbClr val="333333"/>
                </a:solidFill>
                <a:effectLst/>
                <a:latin typeface="Open Sans" panose="020B0606030504020204" pitchFamily="34" charset="0"/>
              </a:rPr>
              <a:t> (1677–1723) je přikládán mimořádný význam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nejen českými historiky umění, ale též širší kulturní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veřejností, u které získal popularitu zejména díky fenoménu tzv. barokní gotiky a stavbám se symbolickými půdorysy,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jež jsou mnohdy laicky spojovány s různými mystickými,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až ezoterickými významy. Kniha se pokouší o dialog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s dosavadními interpretacemi </a:t>
            </a:r>
            <a:r>
              <a:rPr lang="cs-CZ" b="0" i="0" dirty="0" err="1">
                <a:solidFill>
                  <a:srgbClr val="333333"/>
                </a:solidFill>
                <a:effectLst/>
                <a:latin typeface="Open Sans" panose="020B0606030504020204" pitchFamily="34" charset="0"/>
              </a:rPr>
              <a:t>Santiniho</a:t>
            </a:r>
            <a:r>
              <a:rPr lang="cs-CZ" b="0" i="0" dirty="0">
                <a:solidFill>
                  <a:srgbClr val="333333"/>
                </a:solidFill>
                <a:effectLst/>
                <a:latin typeface="Open Sans" panose="020B0606030504020204" pitchFamily="34" charset="0"/>
              </a:rPr>
              <a:t> díla a hledá odpověď na otázku, jaké jsou skutečné hodnoty jeho architektury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v evropském kontextu a co jsou naopak spíše nánosy postupně vznikající „legendy o </a:t>
            </a:r>
            <a:r>
              <a:rPr lang="cs-CZ" b="0" i="0" dirty="0" err="1">
                <a:solidFill>
                  <a:srgbClr val="333333"/>
                </a:solidFill>
                <a:effectLst/>
                <a:latin typeface="Open Sans" panose="020B0606030504020204" pitchFamily="34" charset="0"/>
              </a:rPr>
              <a:t>Santinim</a:t>
            </a:r>
            <a:r>
              <a:rPr lang="cs-CZ" b="0" i="0" dirty="0">
                <a:solidFill>
                  <a:srgbClr val="333333"/>
                </a:solidFill>
                <a:effectLst/>
                <a:latin typeface="Open Sans" panose="020B0606030504020204" pitchFamily="34" charset="0"/>
              </a:rPr>
              <a:t>“.</a:t>
            </a:r>
            <a:endParaRPr lang="cs-CZ" dirty="0"/>
          </a:p>
        </p:txBody>
      </p:sp>
      <p:pic>
        <p:nvPicPr>
          <p:cNvPr id="29698" name="Picture 2" descr="Jan Blažej Santini a svět jeho architektury">
            <a:extLst>
              <a:ext uri="{FF2B5EF4-FFF2-40B4-BE49-F238E27FC236}">
                <a16:creationId xmlns:a16="http://schemas.microsoft.com/office/drawing/2014/main" id="{E9E06D57-8A35-41E4-B7BD-319E5CE0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0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 </a:t>
            </a:r>
          </a:p>
        </p:txBody>
      </p:sp>
      <p:sp>
        <p:nvSpPr>
          <p:cNvPr id="3" name="Zástupný symbol pro obsah 2"/>
          <p:cNvSpPr>
            <a:spLocks noGrp="1"/>
          </p:cNvSpPr>
          <p:nvPr>
            <p:ph idx="1"/>
          </p:nvPr>
        </p:nvSpPr>
        <p:spPr/>
        <p:txBody>
          <a:bodyPr/>
          <a:lstStyle/>
          <a:p>
            <a:r>
              <a:rPr lang="cs-CZ" dirty="0"/>
              <a:t>https://www.databazeknih.cz</a:t>
            </a:r>
          </a:p>
        </p:txBody>
      </p:sp>
    </p:spTree>
    <p:extLst>
      <p:ext uri="{BB962C8B-B14F-4D97-AF65-F5344CB8AC3E}">
        <p14:creationId xmlns:p14="http://schemas.microsoft.com/office/powerpoint/2010/main" val="170291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EA2F5-4EA5-8448-8310-248CAAE30E2E}"/>
              </a:ext>
            </a:extLst>
          </p:cNvPr>
          <p:cNvSpPr>
            <a:spLocks noGrp="1"/>
          </p:cNvSpPr>
          <p:nvPr>
            <p:ph type="title"/>
          </p:nvPr>
        </p:nvSpPr>
        <p:spPr>
          <a:xfrm>
            <a:off x="838200" y="595901"/>
            <a:ext cx="10515600" cy="1094787"/>
          </a:xfrm>
        </p:spPr>
        <p:txBody>
          <a:bodyPr>
            <a:normAutofit fontScale="90000"/>
          </a:bodyPr>
          <a:lstStyle/>
          <a:p>
            <a:br>
              <a:rPr lang="cs-CZ" dirty="0">
                <a:latin typeface="+mn-lt"/>
              </a:rPr>
            </a:br>
            <a:r>
              <a:rPr lang="cs-CZ" b="1" dirty="0">
                <a:solidFill>
                  <a:srgbClr val="FF0000"/>
                </a:solidFill>
              </a:rPr>
              <a:t>Až na ten konec dobrý </a:t>
            </a:r>
            <a:br>
              <a:rPr lang="cs-CZ" dirty="0"/>
            </a:br>
            <a:r>
              <a:rPr lang="cs-CZ" dirty="0"/>
              <a:t>Pavel Tomeš</a:t>
            </a:r>
            <a:br>
              <a:rPr lang="cs-CZ" dirty="0">
                <a:latin typeface="+mn-lt"/>
              </a:rPr>
            </a:br>
            <a:endParaRPr lang="cs-CZ" b="1" dirty="0"/>
          </a:p>
        </p:txBody>
      </p:sp>
      <p:sp>
        <p:nvSpPr>
          <p:cNvPr id="3" name="Zástupný obsah 2">
            <a:extLst>
              <a:ext uri="{FF2B5EF4-FFF2-40B4-BE49-F238E27FC236}">
                <a16:creationId xmlns:a16="http://schemas.microsoft.com/office/drawing/2014/main" id="{7AD15DA2-9903-3A4F-ACD0-B2F04F0EF667}"/>
              </a:ext>
            </a:extLst>
          </p:cNvPr>
          <p:cNvSpPr>
            <a:spLocks noGrp="1"/>
          </p:cNvSpPr>
          <p:nvPr>
            <p:ph idx="1"/>
          </p:nvPr>
        </p:nvSpPr>
        <p:spPr>
          <a:xfrm>
            <a:off x="838200" y="1825625"/>
            <a:ext cx="9061938" cy="4351338"/>
          </a:xfrm>
        </p:spPr>
        <p:txBody>
          <a:bodyPr>
            <a:normAutofit/>
          </a:bodyPr>
          <a:lstStyle/>
          <a:p>
            <a:pPr marL="0" indent="0">
              <a:buNone/>
            </a:pPr>
            <a:r>
              <a:rPr lang="cs-CZ" b="0" i="0" dirty="0">
                <a:solidFill>
                  <a:srgbClr val="333333"/>
                </a:solidFill>
                <a:effectLst/>
                <a:latin typeface="Open Sans" panose="020B0606030504020204" pitchFamily="34" charset="0"/>
              </a:rPr>
              <a:t>Humorný román o smrti. A je v tom všechno. Láska, smrt, sranda, vesmír, sex i zázrak. Slovy jedné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z postav, je to prostě „</a:t>
            </a:r>
            <a:r>
              <a:rPr lang="cs-CZ" b="0" i="0" dirty="0" err="1">
                <a:solidFill>
                  <a:srgbClr val="333333"/>
                </a:solidFill>
                <a:effectLst/>
                <a:latin typeface="Open Sans" panose="020B0606030504020204" pitchFamily="34" charset="0"/>
              </a:rPr>
              <a:t>háelpéčko</a:t>
            </a:r>
            <a:r>
              <a:rPr lang="cs-CZ" b="0" i="0" dirty="0">
                <a:solidFill>
                  <a:srgbClr val="333333"/>
                </a:solidFill>
                <a:effectLst/>
                <a:latin typeface="Open Sans" panose="020B0606030504020204" pitchFamily="34" charset="0"/>
              </a:rPr>
              <a:t>* jako prase“. (*</a:t>
            </a:r>
            <a:r>
              <a:rPr lang="cs-CZ" b="0" i="0" dirty="0" err="1">
                <a:solidFill>
                  <a:srgbClr val="333333"/>
                </a:solidFill>
                <a:effectLst/>
                <a:latin typeface="Open Sans" panose="020B0606030504020204" pitchFamily="34" charset="0"/>
              </a:rPr>
              <a:t>háelpéčko</a:t>
            </a:r>
            <a:r>
              <a:rPr lang="cs-CZ" b="0" i="0" dirty="0">
                <a:solidFill>
                  <a:srgbClr val="333333"/>
                </a:solidFill>
                <a:effectLst/>
                <a:latin typeface="Open Sans" panose="020B0606030504020204" pitchFamily="34" charset="0"/>
              </a:rPr>
              <a:t> (HLP) –Hluboký Lidský Příběh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v novinářském žargonu) Pavel Tomeš je stand-up komik, kterého můžete znát z TV pořadů </a:t>
            </a:r>
            <a:r>
              <a:rPr lang="cs-CZ" b="0" i="0" dirty="0" err="1">
                <a:solidFill>
                  <a:srgbClr val="333333"/>
                </a:solidFill>
                <a:effectLst/>
                <a:latin typeface="Open Sans" panose="020B0606030504020204" pitchFamily="34" charset="0"/>
              </a:rPr>
              <a:t>Comedy</a:t>
            </a:r>
            <a:r>
              <a:rPr lang="cs-CZ" b="0" i="0" dirty="0">
                <a:solidFill>
                  <a:srgbClr val="333333"/>
                </a:solidFill>
                <a:effectLst/>
                <a:latin typeface="Open Sans" panose="020B0606030504020204" pitchFamily="34" charset="0"/>
              </a:rPr>
              <a:t> club a Na stojáka. Vydal sbírky fejetonů Tohle lidi hodně berou, Zápisky malého tyranosaura </a:t>
            </a:r>
            <a:br>
              <a:rPr lang="cs-CZ" b="0" i="0" dirty="0">
                <a:solidFill>
                  <a:srgbClr val="333333"/>
                </a:solidFill>
                <a:effectLst/>
                <a:latin typeface="Open Sans" panose="020B0606030504020204" pitchFamily="34" charset="0"/>
              </a:rPr>
            </a:br>
            <a:r>
              <a:rPr lang="cs-CZ" b="0" i="0" dirty="0">
                <a:solidFill>
                  <a:srgbClr val="333333"/>
                </a:solidFill>
                <a:effectLst/>
                <a:latin typeface="Open Sans" panose="020B0606030504020204" pitchFamily="34" charset="0"/>
              </a:rPr>
              <a:t>a Facky z Marsu.</a:t>
            </a:r>
            <a:endParaRPr lang="cs-CZ" dirty="0"/>
          </a:p>
        </p:txBody>
      </p:sp>
      <p:pic>
        <p:nvPicPr>
          <p:cNvPr id="2050" name="Picture 2" descr="Až na ten konec dobrý">
            <a:extLst>
              <a:ext uri="{FF2B5EF4-FFF2-40B4-BE49-F238E27FC236}">
                <a16:creationId xmlns:a16="http://schemas.microsoft.com/office/drawing/2014/main" id="{98EE98D8-377C-450F-853B-5F9144438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7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CC805-8D5D-B34D-A692-E8DDC25AF6DD}"/>
              </a:ext>
            </a:extLst>
          </p:cNvPr>
          <p:cNvSpPr>
            <a:spLocks noGrp="1"/>
          </p:cNvSpPr>
          <p:nvPr>
            <p:ph type="title"/>
          </p:nvPr>
        </p:nvSpPr>
        <p:spPr/>
        <p:txBody>
          <a:bodyPr>
            <a:normAutofit fontScale="90000"/>
          </a:bodyPr>
          <a:lstStyle/>
          <a:p>
            <a:br>
              <a:rPr lang="cs-CZ" dirty="0"/>
            </a:br>
            <a:br>
              <a:rPr lang="cs-CZ" dirty="0"/>
            </a:br>
            <a:r>
              <a:rPr lang="es-ES" b="1" dirty="0">
                <a:solidFill>
                  <a:srgbClr val="FF0000"/>
                </a:solidFill>
              </a:rPr>
              <a:t>Čas vos</a:t>
            </a:r>
            <a:br>
              <a:rPr lang="es-ES" dirty="0"/>
            </a:br>
            <a:r>
              <a:rPr lang="es-ES" dirty="0"/>
              <a:t>Alena Mornštajnová</a:t>
            </a:r>
            <a:br>
              <a:rPr lang="cs-CZ" dirty="0"/>
            </a:br>
            <a:br>
              <a:rPr lang="cs-CZ" dirty="0"/>
            </a:br>
            <a:endParaRPr lang="cs-CZ" dirty="0"/>
          </a:p>
        </p:txBody>
      </p:sp>
      <p:sp>
        <p:nvSpPr>
          <p:cNvPr id="4" name="Zástupný symbol pro obsah 3"/>
          <p:cNvSpPr>
            <a:spLocks noGrp="1"/>
          </p:cNvSpPr>
          <p:nvPr>
            <p:ph idx="1"/>
          </p:nvPr>
        </p:nvSpPr>
        <p:spPr>
          <a:xfrm>
            <a:off x="838200" y="1825625"/>
            <a:ext cx="9079523" cy="4351338"/>
          </a:xfrm>
        </p:spPr>
        <p:txBody>
          <a:bodyPr>
            <a:normAutofit fontScale="92500" lnSpcReduction="20000"/>
          </a:bodyPr>
          <a:lstStyle/>
          <a:p>
            <a:pPr marL="0" indent="0">
              <a:buNone/>
            </a:pPr>
            <a:r>
              <a:rPr lang="cs-CZ" dirty="0"/>
              <a:t>Příběh o moci minulosti a síle květin. Bára a Ptáčník. Dva lidé, jejichž cesty se protnuly dávno předtím, než se ti dva potkali. Bára je přesvědčená, že její život by byl mnohem šťastnější, kdyby do něj před lety kdosi nezasáhl a nezměnil jeho směr. Minulost už sice nevrátí, ale může se pokusit přepsat ji v paměti lidí. Zatím však vyčkává, zabydluje se v novém domově a sází květiny. Ptáčník se na rozdíl od ní s minulostí naučil žít. Necítí se ukřivděný, nevadí mu, že ho lidé považují za podivína, ani ho netíží osamělost. K životu mu stačí svoboda, les a pozorování ptáků. Nebo snad ne?</a:t>
            </a:r>
            <a:br>
              <a:rPr lang="cs-CZ" dirty="0"/>
            </a:br>
            <a:r>
              <a:rPr lang="cs-CZ" dirty="0"/>
              <a:t>Nový román Aleny </a:t>
            </a:r>
            <a:r>
              <a:rPr lang="cs-CZ" dirty="0" err="1"/>
              <a:t>Mornštajnové</a:t>
            </a:r>
            <a:r>
              <a:rPr lang="cs-CZ" dirty="0"/>
              <a:t> má vše, co její knihy činí tolik oblíbenými: hluboký příběh a uvěřitelné hrdiny, kteří si navzdory osudu krok za krokem vyšlapávají pěšinku ke šťastnějšímu životu.</a:t>
            </a:r>
          </a:p>
          <a:p>
            <a:pPr marL="0" indent="0">
              <a:buNone/>
            </a:pPr>
            <a:br>
              <a:rPr lang="cs-CZ" dirty="0"/>
            </a:br>
            <a:endParaRPr lang="cs-CZ" dirty="0"/>
          </a:p>
        </p:txBody>
      </p:sp>
      <p:pic>
        <p:nvPicPr>
          <p:cNvPr id="3075" name="Picture 3" descr="Čas vos">
            <a:extLst>
              <a:ext uri="{FF2B5EF4-FFF2-40B4-BE49-F238E27FC236}">
                <a16:creationId xmlns:a16="http://schemas.microsoft.com/office/drawing/2014/main" id="{FFF180FB-73D6-4281-A75E-05CF4A713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738" y="20637"/>
            <a:ext cx="2248261" cy="340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9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CC805-8D5D-B34D-A692-E8DDC25AF6DD}"/>
              </a:ext>
            </a:extLst>
          </p:cNvPr>
          <p:cNvSpPr>
            <a:spLocks noGrp="1"/>
          </p:cNvSpPr>
          <p:nvPr>
            <p:ph type="title"/>
          </p:nvPr>
        </p:nvSpPr>
        <p:spPr>
          <a:xfrm>
            <a:off x="945777" y="365125"/>
            <a:ext cx="10515600" cy="1325563"/>
          </a:xfrm>
        </p:spPr>
        <p:txBody>
          <a:bodyPr>
            <a:normAutofit fontScale="90000"/>
          </a:bodyPr>
          <a:lstStyle/>
          <a:p>
            <a:br>
              <a:rPr lang="cs-CZ" dirty="0"/>
            </a:br>
            <a:br>
              <a:rPr lang="cs-CZ" dirty="0"/>
            </a:br>
            <a:br>
              <a:rPr lang="cs-CZ" dirty="0"/>
            </a:br>
            <a:br>
              <a:rPr lang="cs-CZ" dirty="0"/>
            </a:br>
            <a:br>
              <a:rPr lang="cs-CZ" dirty="0"/>
            </a:br>
            <a:r>
              <a:rPr lang="cs-CZ" b="1" dirty="0">
                <a:solidFill>
                  <a:srgbClr val="FF0000"/>
                </a:solidFill>
              </a:rPr>
              <a:t>Dědina</a:t>
            </a:r>
            <a:br>
              <a:rPr lang="cs-CZ" dirty="0"/>
            </a:br>
            <a:r>
              <a:rPr lang="cs-CZ" dirty="0"/>
              <a:t>Petra Dvořáková</a:t>
            </a:r>
            <a:br>
              <a:rPr lang="cs-CZ" dirty="0"/>
            </a:br>
            <a:br>
              <a:rPr lang="cs-CZ" dirty="0"/>
            </a:br>
            <a:br>
              <a:rPr lang="cs-CZ" dirty="0">
                <a:effectLst/>
              </a:rPr>
            </a:br>
            <a:br>
              <a:rPr lang="cs-CZ" dirty="0">
                <a:effectLst/>
              </a:rPr>
            </a:br>
            <a:br>
              <a:rPr lang="cs-CZ" dirty="0">
                <a:effectLst/>
              </a:rPr>
            </a:br>
            <a:endParaRPr lang="cs-CZ" dirty="0"/>
          </a:p>
        </p:txBody>
      </p:sp>
      <p:sp>
        <p:nvSpPr>
          <p:cNvPr id="3" name="Zástupný obsah 2">
            <a:extLst>
              <a:ext uri="{FF2B5EF4-FFF2-40B4-BE49-F238E27FC236}">
                <a16:creationId xmlns:a16="http://schemas.microsoft.com/office/drawing/2014/main" id="{7C10EA3F-B236-0D45-A3D1-F4955A8CB346}"/>
              </a:ext>
            </a:extLst>
          </p:cNvPr>
          <p:cNvSpPr>
            <a:spLocks noGrp="1"/>
          </p:cNvSpPr>
          <p:nvPr>
            <p:ph idx="1"/>
          </p:nvPr>
        </p:nvSpPr>
        <p:spPr>
          <a:xfrm>
            <a:off x="838200" y="1825625"/>
            <a:ext cx="8701454" cy="4351338"/>
          </a:xfrm>
        </p:spPr>
        <p:txBody>
          <a:bodyPr>
            <a:normAutofit fontScale="77500" lnSpcReduction="20000"/>
          </a:bodyPr>
          <a:lstStyle/>
          <a:p>
            <a:pPr marL="0" indent="0">
              <a:buNone/>
            </a:pPr>
            <a:r>
              <a:rPr lang="cs-CZ" dirty="0"/>
              <a:t>Lehce humorný příběh jedné současné vesnice. Hranice rozorané mezi poli i lidmi. Hospoda, malá prodejna, zabíjačky… a sám život. Nevěra a jeden nezdařený pohřeb. Nemoderní výchovné metody a rozšlápnuté kuře. Babka s dědkem srostlí jak dva stromy. Život, tady ještě stále spjatý s půdou, zvířaty a hospodařením. To všechno je Dědina, tragikomický příběh vyprávěný očima jejích obyvatel. Sedlák Josef se marně trápí, proč jeho syn </a:t>
            </a:r>
            <a:r>
              <a:rPr lang="cs-CZ" dirty="0" err="1"/>
              <a:t>Zbyňa</a:t>
            </a:r>
            <a:r>
              <a:rPr lang="cs-CZ" dirty="0"/>
              <a:t> odmítá převzít hospodářství, když je tolik co napravovat na polích zničených v družstvu. </a:t>
            </a:r>
            <a:r>
              <a:rPr lang="cs-CZ" dirty="0" err="1"/>
              <a:t>Vavirci</a:t>
            </a:r>
            <a:r>
              <a:rPr lang="cs-CZ" dirty="0"/>
              <a:t> počítají, kde by mohla ukápnout další koruna, dobrosrdečná prodavačka Maruna se snaží být s každým zadobře a řezník Láďa se dobývá pod cizí sukni a přitom řeší, jak uživit rodinu. A malá </a:t>
            </a:r>
            <a:r>
              <a:rPr lang="cs-CZ" dirty="0" err="1"/>
              <a:t>Petruna</a:t>
            </a:r>
            <a:r>
              <a:rPr lang="cs-CZ" dirty="0"/>
              <a:t>? Ta chvilku neposedí. Na pozadí lehce humorného vyprávění </a:t>
            </a:r>
            <a:br>
              <a:rPr lang="cs-CZ" dirty="0"/>
            </a:br>
            <a:r>
              <a:rPr lang="cs-CZ" dirty="0"/>
              <a:t>se před čtenářem odkrývá venkovské hemžení v nepřikrášlené nahotě. Přirozená fyzická blízkost hrdinů, jejich společná práce, jejich touha </a:t>
            </a:r>
            <a:br>
              <a:rPr lang="cs-CZ" dirty="0"/>
            </a:br>
            <a:r>
              <a:rPr lang="cs-CZ" dirty="0"/>
              <a:t>po lepším živobytí až vypočítavost jsou zdrojem věčných svárů i svázanosti a také marné snahy vyléčit minulé rány. Svižné vyprávění formanovského střihu, které však není cynické; nikoho nesoudí a co je podstatné — nenudí.</a:t>
            </a:r>
          </a:p>
        </p:txBody>
      </p:sp>
      <p:pic>
        <p:nvPicPr>
          <p:cNvPr id="4098" name="Picture 2" descr="Dědina">
            <a:extLst>
              <a:ext uri="{FF2B5EF4-FFF2-40B4-BE49-F238E27FC236}">
                <a16:creationId xmlns:a16="http://schemas.microsoft.com/office/drawing/2014/main" id="{AB7D504A-B12E-4E82-B61E-E14226319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9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D7302-1AF3-7948-89CF-14011F51AA52}"/>
              </a:ext>
            </a:extLst>
          </p:cNvPr>
          <p:cNvSpPr>
            <a:spLocks noGrp="1"/>
          </p:cNvSpPr>
          <p:nvPr>
            <p:ph type="title"/>
          </p:nvPr>
        </p:nvSpPr>
        <p:spPr/>
        <p:txBody>
          <a:bodyPr>
            <a:normAutofit fontScale="90000"/>
          </a:bodyPr>
          <a:lstStyle/>
          <a:p>
            <a:br>
              <a:rPr lang="cs-CZ" dirty="0"/>
            </a:br>
            <a:br>
              <a:rPr lang="cs-CZ" dirty="0"/>
            </a:br>
            <a:br>
              <a:rPr lang="cs-CZ" dirty="0"/>
            </a:br>
            <a:r>
              <a:rPr lang="cs-CZ" b="1" dirty="0">
                <a:solidFill>
                  <a:srgbClr val="FF0000"/>
                </a:solidFill>
              </a:rPr>
              <a:t>Dům v Matoušově ulici</a:t>
            </a:r>
            <a:br>
              <a:rPr lang="en-US" b="1" dirty="0">
                <a:solidFill>
                  <a:srgbClr val="FF0000"/>
                </a:solidFill>
              </a:rPr>
            </a:br>
            <a:r>
              <a:rPr lang="en-US" dirty="0"/>
              <a:t>Tereza </a:t>
            </a:r>
            <a:r>
              <a:rPr lang="en-US" dirty="0" err="1"/>
              <a:t>Boučková</a:t>
            </a:r>
            <a:br>
              <a:rPr lang="en-US" dirty="0"/>
            </a:br>
            <a:br>
              <a:rPr lang="cs-CZ" dirty="0"/>
            </a:br>
            <a:br>
              <a:rPr lang="cs-CZ" dirty="0">
                <a:effectLst/>
              </a:rPr>
            </a:br>
            <a:endParaRPr lang="cs-CZ" dirty="0"/>
          </a:p>
        </p:txBody>
      </p:sp>
      <p:sp>
        <p:nvSpPr>
          <p:cNvPr id="3" name="Zástupný obsah 2">
            <a:extLst>
              <a:ext uri="{FF2B5EF4-FFF2-40B4-BE49-F238E27FC236}">
                <a16:creationId xmlns:a16="http://schemas.microsoft.com/office/drawing/2014/main" id="{D5B093FE-8057-0344-9BBD-EA5E81863BC8}"/>
              </a:ext>
            </a:extLst>
          </p:cNvPr>
          <p:cNvSpPr>
            <a:spLocks noGrp="1"/>
          </p:cNvSpPr>
          <p:nvPr>
            <p:ph idx="1"/>
          </p:nvPr>
        </p:nvSpPr>
        <p:spPr>
          <a:xfrm>
            <a:off x="838200" y="1825625"/>
            <a:ext cx="8842131" cy="4351338"/>
          </a:xfrm>
        </p:spPr>
        <p:txBody>
          <a:bodyPr>
            <a:normAutofit fontScale="92500" lnSpcReduction="20000"/>
          </a:bodyPr>
          <a:lstStyle/>
          <a:p>
            <a:pPr marL="0" indent="0">
              <a:buNone/>
            </a:pPr>
            <a:r>
              <a:rPr lang="cs-CZ" dirty="0"/>
              <a:t>V roce 1927 koupil dům v Matoušově ulici na Smíchově vdovec, židovský právník Eduard Schwarz, aby pro sebe a svou rodinu získal důstojné sídlo. Měl štěstí, že zemřel dřív než začala druhá světová válka. Tereza Boučková, která v domě od narození do své dospělosti žila a před několika lety se tam zase vrátila, nám </a:t>
            </a:r>
            <a:br>
              <a:rPr lang="cs-CZ" dirty="0"/>
            </a:br>
            <a:r>
              <a:rPr lang="cs-CZ" dirty="0"/>
              <a:t>ve svém románu předkládá téměř sto let trvající příběh Schwarzových potomků, ale i dalších obyvatel domu, vpletený do dějin dvacátého století. Autorka po jejich osudech doslova </a:t>
            </a:r>
            <a:br>
              <a:rPr lang="cs-CZ" dirty="0"/>
            </a:br>
            <a:r>
              <a:rPr lang="cs-CZ" dirty="0"/>
              <a:t>v přímém přenosu pátrá a je to tak intenzivní, že se čtenáři nechce knížku odložit, dokud ji nedočte do konce. Emotivně, </a:t>
            </a:r>
            <a:br>
              <a:rPr lang="cs-CZ" dirty="0"/>
            </a:br>
            <a:r>
              <a:rPr lang="cs-CZ" dirty="0"/>
              <a:t>s ironií, ale i smutkem píše o lidech, které chtěly obě zrůdné ideologie, nacismus a komunismus, ponížit, okrást, zavřít anebo zavraždit.</a:t>
            </a:r>
            <a:br>
              <a:rPr lang="cs-CZ" dirty="0"/>
            </a:br>
            <a:endParaRPr lang="cs-CZ" dirty="0"/>
          </a:p>
        </p:txBody>
      </p:sp>
      <p:pic>
        <p:nvPicPr>
          <p:cNvPr id="5122" name="Picture 2" descr="Dům v Matoušově ulici">
            <a:extLst>
              <a:ext uri="{FF2B5EF4-FFF2-40B4-BE49-F238E27FC236}">
                <a16:creationId xmlns:a16="http://schemas.microsoft.com/office/drawing/2014/main" id="{22D04F2E-FEF2-4C4E-9325-E23873A6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0" y="0"/>
            <a:ext cx="238125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5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br>
              <a:rPr lang="cs-CZ" b="1" dirty="0"/>
            </a:br>
            <a:r>
              <a:rPr lang="cs-CZ" b="1" dirty="0" err="1">
                <a:solidFill>
                  <a:srgbClr val="FF0000"/>
                </a:solidFill>
              </a:rPr>
              <a:t>Jů</a:t>
            </a:r>
            <a:r>
              <a:rPr lang="cs-CZ" b="1" dirty="0">
                <a:solidFill>
                  <a:srgbClr val="FF0000"/>
                </a:solidFill>
              </a:rPr>
              <a:t> a Hele</a:t>
            </a:r>
            <a:br>
              <a:rPr lang="cs-CZ" b="1" dirty="0"/>
            </a:br>
            <a:r>
              <a:rPr lang="cs-CZ" dirty="0"/>
              <a:t>David Zábranský</a:t>
            </a:r>
            <a:br>
              <a:rPr lang="cs-CZ" b="1" dirty="0"/>
            </a:br>
            <a:endParaRPr lang="cs-CZ" b="1"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lnSpcReduction="10000"/>
          </a:bodyPr>
          <a:lstStyle/>
          <a:p>
            <a:pPr marL="0" indent="0">
              <a:buNone/>
            </a:pPr>
            <a:r>
              <a:rPr lang="cs-CZ" dirty="0"/>
              <a:t>Toto je deník dobře zavedeného spisovatele. Je mu pětačtyřicet, má ženu, dvě děti a bydlí v Athénách. Všechny své trumfy už rozdal, jeho ješitnost je zhrzená, stárne. Kdo je David </a:t>
            </a:r>
            <a:r>
              <a:rPr lang="cs-CZ" dirty="0" err="1"/>
              <a:t>Zábransky</a:t>
            </a:r>
            <a:r>
              <a:rPr lang="cs-CZ" dirty="0"/>
              <a:t> a má to nejlepší už za sebou? Nevíme. Ale čas dospět, přestat si lhát do kapsy a odhodit servítky právě nastal. Toto je román o krizi středního věku i nevyžádaná příručka pro česky literární provoz. </a:t>
            </a:r>
            <a:r>
              <a:rPr lang="cs-CZ" dirty="0" err="1"/>
              <a:t>Shit</a:t>
            </a:r>
            <a:r>
              <a:rPr lang="cs-CZ" dirty="0"/>
              <a:t>! </a:t>
            </a:r>
            <a:r>
              <a:rPr lang="cs-CZ" dirty="0" err="1"/>
              <a:t>Fuck</a:t>
            </a:r>
            <a:r>
              <a:rPr lang="cs-CZ" dirty="0"/>
              <a:t>! Byl jsem přistižen při činu stárnutí. Kdo to nechce zažít, ať nejezdí do Athén. (Strana 83) Kde je vděk? Kde je život? Kde je vděk – život? (Strana 194) Vidím svět černě – prizmatem pornostránky </a:t>
            </a:r>
            <a:r>
              <a:rPr lang="cs-CZ" dirty="0" err="1"/>
              <a:t>BlacksOnBlondes</a:t>
            </a:r>
            <a:r>
              <a:rPr lang="cs-CZ" dirty="0"/>
              <a:t>. (Strana 248) Derniéra, která má úspěch, je prakticky vzato projevem kolektivní blbosti. (Strana 208)</a:t>
            </a:r>
          </a:p>
        </p:txBody>
      </p:sp>
      <p:pic>
        <p:nvPicPr>
          <p:cNvPr id="6146" name="Picture 2" descr="Jů a Hele">
            <a:extLst>
              <a:ext uri="{FF2B5EF4-FFF2-40B4-BE49-F238E27FC236}">
                <a16:creationId xmlns:a16="http://schemas.microsoft.com/office/drawing/2014/main" id="{7730FE0E-5FC4-4976-9CC6-932F61B37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1587"/>
            <a:ext cx="238125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3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B6BD61-DD57-0B4A-B1DE-88BF4C61AB71}"/>
              </a:ext>
            </a:extLst>
          </p:cNvPr>
          <p:cNvSpPr>
            <a:spLocks noGrp="1"/>
          </p:cNvSpPr>
          <p:nvPr>
            <p:ph type="title"/>
          </p:nvPr>
        </p:nvSpPr>
        <p:spPr/>
        <p:txBody>
          <a:bodyPr>
            <a:normAutofit fontScale="90000"/>
          </a:bodyPr>
          <a:lstStyle/>
          <a:p>
            <a:br>
              <a:rPr lang="cs-CZ" dirty="0"/>
            </a:br>
            <a:br>
              <a:rPr lang="cs-CZ" dirty="0"/>
            </a:br>
            <a:r>
              <a:rPr lang="cs-CZ" b="1" dirty="0">
                <a:solidFill>
                  <a:srgbClr val="FF0000"/>
                </a:solidFill>
              </a:rPr>
              <a:t>Letnice</a:t>
            </a:r>
            <a:br>
              <a:rPr lang="cs-CZ" dirty="0"/>
            </a:br>
            <a:r>
              <a:rPr lang="cs-CZ" dirty="0"/>
              <a:t>Miroslav </a:t>
            </a:r>
            <a:r>
              <a:rPr lang="cs-CZ" dirty="0" err="1"/>
              <a:t>Hlaučo</a:t>
            </a:r>
            <a:br>
              <a:rPr lang="cs-CZ" dirty="0"/>
            </a:br>
            <a:br>
              <a:rPr lang="cs-CZ" b="1" dirty="0"/>
            </a:br>
            <a:br>
              <a:rPr lang="cs-CZ" dirty="0">
                <a:effectLst/>
              </a:rPr>
            </a:br>
            <a:r>
              <a:rPr lang="cs-CZ" dirty="0">
                <a:effectLst/>
              </a:rPr>
              <a:t> </a:t>
            </a:r>
            <a:endParaRPr lang="cs-CZ" dirty="0"/>
          </a:p>
        </p:txBody>
      </p:sp>
      <p:sp>
        <p:nvSpPr>
          <p:cNvPr id="3" name="Zástupný obsah 2">
            <a:extLst>
              <a:ext uri="{FF2B5EF4-FFF2-40B4-BE49-F238E27FC236}">
                <a16:creationId xmlns:a16="http://schemas.microsoft.com/office/drawing/2014/main" id="{BD450661-5268-AB40-AA66-E705087AE627}"/>
              </a:ext>
            </a:extLst>
          </p:cNvPr>
          <p:cNvSpPr>
            <a:spLocks noGrp="1"/>
          </p:cNvSpPr>
          <p:nvPr>
            <p:ph idx="1"/>
          </p:nvPr>
        </p:nvSpPr>
        <p:spPr>
          <a:xfrm>
            <a:off x="838200" y="1377696"/>
            <a:ext cx="8938846" cy="4799267"/>
          </a:xfrm>
        </p:spPr>
        <p:txBody>
          <a:bodyPr>
            <a:normAutofit fontScale="85000" lnSpcReduction="10000"/>
          </a:bodyPr>
          <a:lstStyle/>
          <a:p>
            <a:pPr marL="0" indent="0">
              <a:buNone/>
            </a:pPr>
            <a:r>
              <a:rPr lang="cs-CZ" dirty="0"/>
              <a:t>Přejít po vodě suchou nohou, lámat kámen hvízdáním, rozmlouvat </a:t>
            </a:r>
            <a:br>
              <a:rPr lang="cs-CZ" dirty="0"/>
            </a:br>
            <a:r>
              <a:rPr lang="cs-CZ" dirty="0"/>
              <a:t>s anděly a se sochami svatých – to všechno jsou pro obyvatele zapadlého městečka Svatý Jiří naprosto běžné věci. Na začátku 20. století žijí úplně odtrženě od světa, ale začínají pomalu tušit, že se přiblížila doba velkých technických zázraků, které nahradí ty jejich tradiční. Do městečka se vrací místní rodák Odysseus, považovaný dosud za mrtvého. Jako zkušený světoběžník pomáhá sousedům připravit se na nastávající převratné změny. Současně soupeří </a:t>
            </a:r>
            <a:br>
              <a:rPr lang="cs-CZ" dirty="0"/>
            </a:br>
            <a:r>
              <a:rPr lang="cs-CZ" dirty="0"/>
              <a:t>s mladším bratrem Tomášem o přízeň krásné a dočasně němé Julie, kterou Tomáš našel před pár lety polomrtvou v lese. Nebývalé vzrušení přinese také správní kontrola z hlavního města, před níž je třeba některé věci, včetně dosud fungujících zázraků, utajit. Všichni se v roce 1904 těší na skvělé nové století, v němž bude všechno krásné a šťastné i bez kouzel. Vše tak, jak to má být. Román s nápaditě využitými prvky magického realismu odkazuje na velká vyprávění minulosti od Odyssea přes Dona </a:t>
            </a:r>
            <a:r>
              <a:rPr lang="cs-CZ" dirty="0" err="1"/>
              <a:t>Quijota</a:t>
            </a:r>
            <a:r>
              <a:rPr lang="cs-CZ" dirty="0"/>
              <a:t> po Tristrama </a:t>
            </a:r>
            <a:r>
              <a:rPr lang="cs-CZ" dirty="0" err="1"/>
              <a:t>Shandyho</a:t>
            </a:r>
            <a:r>
              <a:rPr lang="cs-CZ" dirty="0"/>
              <a:t>.</a:t>
            </a:r>
          </a:p>
        </p:txBody>
      </p:sp>
      <p:pic>
        <p:nvPicPr>
          <p:cNvPr id="7170" name="Picture 2" descr="Letnice">
            <a:extLst>
              <a:ext uri="{FF2B5EF4-FFF2-40B4-BE49-F238E27FC236}">
                <a16:creationId xmlns:a16="http://schemas.microsoft.com/office/drawing/2014/main" id="{866B9CCE-F32F-4633-A2C0-A020E0500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20844"/>
      </p:ext>
    </p:extLst>
  </p:cSld>
  <p:clrMapOvr>
    <a:masterClrMapping/>
  </p:clrMapOvr>
</p:sld>
</file>

<file path=ppt/theme/theme1.xml><?xml version="1.0" encoding="utf-8"?>
<a:theme xmlns:a="http://schemas.openxmlformats.org/drawingml/2006/main" name="Motiv Office">
  <a:themeElements>
    <a:clrScheme name="Vlastní 2">
      <a:dk1>
        <a:srgbClr val="000000"/>
      </a:dk1>
      <a:lt1>
        <a:srgbClr val="FFD7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4954</Words>
  <Application>Microsoft Office PowerPoint</Application>
  <PresentationFormat>Širokoúhlá obrazovka</PresentationFormat>
  <Paragraphs>89</Paragraphs>
  <Slides>31</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Calibri Light</vt:lpstr>
      <vt:lpstr>Lora</vt:lpstr>
      <vt:lpstr>Open Sans</vt:lpstr>
      <vt:lpstr>Motiv Office</vt:lpstr>
      <vt:lpstr>Nové knihy VI.</vt:lpstr>
      <vt:lpstr>Prezentace aplikace PowerPoint</vt:lpstr>
      <vt:lpstr> Trápení všeho druhu Mariana Leky </vt:lpstr>
      <vt:lpstr> Až na ten konec dobrý  Pavel Tomeš </vt:lpstr>
      <vt:lpstr>  Čas vos Alena Mornštajnová  </vt:lpstr>
      <vt:lpstr>     Dědina Petra Dvořáková     </vt:lpstr>
      <vt:lpstr>   Dům v Matoušově ulici Tereza Boučková   </vt:lpstr>
      <vt:lpstr> Jů a Hele David Zábranský </vt:lpstr>
      <vt:lpstr>  Letnice Miroslav Hlaučo    </vt:lpstr>
      <vt:lpstr>Macocha Petra Hůlová</vt:lpstr>
      <vt:lpstr> Malíř pomíjivého světa Kazuo Ishiguro </vt:lpstr>
      <vt:lpstr>Marta děti nechce Petra Soukupová</vt:lpstr>
      <vt:lpstr> Marťan Andy Weir </vt:lpstr>
      <vt:lpstr> Náměsíčník Lars Kepler </vt:lpstr>
      <vt:lpstr>  Narušení děje Emma Kausc  </vt:lpstr>
      <vt:lpstr> Naslouchač Petra Stehlíková </vt:lpstr>
      <vt:lpstr> Návrat Petra Dvořáková </vt:lpstr>
      <vt:lpstr> Nezval: Básník a jeho syn Krystyna Wanatowiczová </vt:lpstr>
      <vt:lpstr> Nikdo nic neviděl Andrea Mara </vt:lpstr>
      <vt:lpstr> Objektivní nález: Moje nejtěžší mise Tomáš Šebek </vt:lpstr>
      <vt:lpstr> Okno na západ Pavla Horáková </vt:lpstr>
      <vt:lpstr> Pohádky Oscar Wilde </vt:lpstr>
      <vt:lpstr> Pohádky a příběhy Hans Christian Andersen </vt:lpstr>
      <vt:lpstr> Sudetský dům: I. – III. Štěpán Javůrek </vt:lpstr>
      <vt:lpstr> Zvířata v éře lidí Lenka Vrtišková-Nejezchlebová </vt:lpstr>
      <vt:lpstr> Zvyky, obřady a slavnosti u různých národů  světa Miroslav Huptych </vt:lpstr>
      <vt:lpstr> Barokní architektura v Čechách Richard Biegel, Jakub Bachtík, Petr Macek  </vt:lpstr>
      <vt:lpstr>  Dějiny československého komiksu 20. století Tomáš Prokůpek, Pavel Kořínek,  Martin Foret, Michal Jareš  </vt:lpstr>
      <vt:lpstr>  Fenomén Adolf Loos Miroslav Zelinský  </vt:lpstr>
      <vt:lpstr>Jan Blažej Santini a svět jeho architektury Richard Biegel, Jakub Bachtík, Petr Macek,  Jiří Kroupa</vt:lpstr>
      <vt:lpstr>Zdroj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knihy I.</dc:title>
  <dc:creator>Petr Plachý</dc:creator>
  <cp:lastModifiedBy>Petr Plachý</cp:lastModifiedBy>
  <cp:revision>67</cp:revision>
  <dcterms:created xsi:type="dcterms:W3CDTF">2021-03-29T18:32:38Z</dcterms:created>
  <dcterms:modified xsi:type="dcterms:W3CDTF">2025-09-24T10:51:13Z</dcterms:modified>
</cp:coreProperties>
</file>